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06" r:id="rId3"/>
    <p:sldId id="305" r:id="rId4"/>
    <p:sldId id="308" r:id="rId5"/>
    <p:sldId id="309" r:id="rId6"/>
    <p:sldId id="302" r:id="rId7"/>
    <p:sldId id="310" r:id="rId8"/>
    <p:sldId id="317" r:id="rId9"/>
    <p:sldId id="312" r:id="rId10"/>
    <p:sldId id="313" r:id="rId11"/>
    <p:sldId id="314" r:id="rId12"/>
    <p:sldId id="259" r:id="rId13"/>
    <p:sldId id="318" r:id="rId14"/>
    <p:sldId id="268" r:id="rId15"/>
    <p:sldId id="262" r:id="rId16"/>
    <p:sldId id="320" r:id="rId17"/>
    <p:sldId id="284" r:id="rId18"/>
    <p:sldId id="287" r:id="rId19"/>
    <p:sldId id="321" r:id="rId20"/>
    <p:sldId id="290" r:id="rId21"/>
    <p:sldId id="289" r:id="rId22"/>
    <p:sldId id="291" r:id="rId23"/>
    <p:sldId id="297" r:id="rId24"/>
    <p:sldId id="261" r:id="rId25"/>
    <p:sldId id="267" r:id="rId26"/>
    <p:sldId id="264" r:id="rId27"/>
    <p:sldId id="266" r:id="rId28"/>
    <p:sldId id="269" r:id="rId29"/>
    <p:sldId id="270" r:id="rId30"/>
    <p:sldId id="274" r:id="rId31"/>
    <p:sldId id="273" r:id="rId32"/>
    <p:sldId id="276" r:id="rId33"/>
    <p:sldId id="275" r:id="rId34"/>
    <p:sldId id="303" r:id="rId35"/>
    <p:sldId id="298" r:id="rId36"/>
    <p:sldId id="30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8" autoAdjust="0"/>
    <p:restoredTop sz="54814" autoAdjust="0"/>
  </p:normalViewPr>
  <p:slideViewPr>
    <p:cSldViewPr snapToGrid="0">
      <p:cViewPr varScale="1">
        <p:scale>
          <a:sx n="46" d="100"/>
          <a:sy n="46" d="100"/>
        </p:scale>
        <p:origin x="2188" y="32"/>
      </p:cViewPr>
      <p:guideLst/>
    </p:cSldViewPr>
  </p:slideViewPr>
  <p:notesTextViewPr>
    <p:cViewPr>
      <p:scale>
        <a:sx n="3" d="2"/>
        <a:sy n="3" d="2"/>
      </p:scale>
      <p:origin x="0" y="0"/>
    </p:cViewPr>
  </p:notesTextViewPr>
  <p:notesViewPr>
    <p:cSldViewPr snapToGrid="0">
      <p:cViewPr>
        <p:scale>
          <a:sx n="70" d="100"/>
          <a:sy n="70" d="100"/>
        </p:scale>
        <p:origin x="2220" y="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5FEBE-D614-442E-8583-4489A53F823F}" type="datetimeFigureOut">
              <a:rPr lang="en-US" smtClean="0"/>
              <a:t>5/2/2018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BD155-F4EE-4A44-8FD3-BF52429AD743}" type="slidenum">
              <a:rPr lang="en-US" smtClean="0"/>
              <a:t>‹#›</a:t>
            </a:fld>
            <a:endParaRPr lang="en-US"/>
          </a:p>
        </p:txBody>
      </p:sp>
    </p:spTree>
    <p:extLst>
      <p:ext uri="{BB962C8B-B14F-4D97-AF65-F5344CB8AC3E}">
        <p14:creationId xmlns:p14="http://schemas.microsoft.com/office/powerpoint/2010/main" val="5154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mc/articles/PMC4575027/#__ffn_sectitle"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blog.backpainrelief.net/the-west-wings-michael-hastings-on-fibromyalgia-part-ii/" TargetMode="External"/><Relationship Id="rId4" Type="http://schemas.openxmlformats.org/officeDocument/2006/relationships/hyperlink" Target="https://www.cnn.com/2017/08/01/health/gallery/famous-people-with-fibromyalgia/index.htm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yoclinic.org/diseases-conditions/fibromyalgia/symptoms-causes/syc-20354780"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webmd.com/fibromyalgia/default.ht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ayoclinic.org/diseases-conditions/fibromyalgia/symptoms-causes/syc-2035478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webmd.com/fibromyalgia/default.ht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ayoclinic.org/diseases-conditions/fibromyalgia/symptoms-causes/syc-203547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webmd.com/fibromyalgia/default.ht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0BD155-F4EE-4A44-8FD3-BF52429AD743}" type="slidenum">
              <a:rPr lang="en-US" smtClean="0"/>
              <a:t>1</a:t>
            </a:fld>
            <a:endParaRPr lang="en-US"/>
          </a:p>
        </p:txBody>
      </p:sp>
    </p:spTree>
    <p:extLst>
      <p:ext uri="{BB962C8B-B14F-4D97-AF65-F5344CB8AC3E}">
        <p14:creationId xmlns:p14="http://schemas.microsoft.com/office/powerpoint/2010/main" val="397765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Researchers aren’t sure why depression and anxiety are so common.  It might be that the pain and fatigue that accompanies fibromyalgia leads to anxiety and depression.  </a:t>
            </a:r>
          </a:p>
          <a:p>
            <a:endParaRPr lang="en-US" dirty="0"/>
          </a:p>
          <a:p>
            <a:endParaRPr lang="en-US" dirty="0" smtClean="0"/>
          </a:p>
          <a:p>
            <a:r>
              <a:rPr lang="en-US" dirty="0" smtClean="0"/>
              <a:t>Lumley et al., 2017</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10</a:t>
            </a:fld>
            <a:endParaRPr lang="en-US"/>
          </a:p>
        </p:txBody>
      </p:sp>
    </p:spTree>
    <p:extLst>
      <p:ext uri="{BB962C8B-B14F-4D97-AF65-F5344CB8AC3E}">
        <p14:creationId xmlns:p14="http://schemas.microsoft.com/office/powerpoint/2010/main" val="295588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Alternatively, </a:t>
            </a:r>
            <a:r>
              <a:rPr lang="en-US" dirty="0"/>
              <a:t>it might be that fibromyalgia sensitizes central nervous system circuits, which leads to difficulty processing </a:t>
            </a:r>
            <a:r>
              <a:rPr lang="en-US" dirty="0" smtClean="0"/>
              <a:t>and </a:t>
            </a:r>
            <a:r>
              <a:rPr lang="en-US" dirty="0"/>
              <a:t>resolving emotional issues, and those difficulties lead to both somatic and psychological symptoms.  </a:t>
            </a:r>
          </a:p>
          <a:p>
            <a:endParaRPr lang="en-US" dirty="0" smtClean="0"/>
          </a:p>
          <a:p>
            <a:r>
              <a:rPr lang="en-US" dirty="0" smtClean="0"/>
              <a:t>Van </a:t>
            </a:r>
            <a:r>
              <a:rPr lang="en-US" dirty="0" err="1" smtClean="0"/>
              <a:t>Houdenhove</a:t>
            </a:r>
            <a:r>
              <a:rPr lang="en-US" dirty="0" smtClean="0"/>
              <a:t>, B., </a:t>
            </a:r>
            <a:r>
              <a:rPr lang="en-US" dirty="0" err="1" smtClean="0"/>
              <a:t>Egle</a:t>
            </a:r>
            <a:r>
              <a:rPr lang="en-US" dirty="0" smtClean="0"/>
              <a:t>, U., &amp; </a:t>
            </a:r>
            <a:r>
              <a:rPr lang="en-US" dirty="0" err="1" smtClean="0"/>
              <a:t>Luyten</a:t>
            </a:r>
            <a:r>
              <a:rPr lang="en-US" dirty="0" smtClean="0"/>
              <a:t>, P. (2005). The role of stress in fibromyalgia. </a:t>
            </a:r>
            <a:r>
              <a:rPr lang="en-US" i="1" dirty="0" smtClean="0"/>
              <a:t>Current Rheumatology Reports, 7,(</a:t>
            </a:r>
            <a:r>
              <a:rPr lang="en-US" dirty="0" smtClean="0"/>
              <a:t>5), 365-370. doi:</a:t>
            </a:r>
            <a:r>
              <a:rPr lang="en-US" dirty="0"/>
              <a:t>10.1007/s11926-005-0021-z</a:t>
            </a:r>
          </a:p>
          <a:p>
            <a:endParaRPr lang="en-US" dirty="0"/>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11</a:t>
            </a:fld>
            <a:endParaRPr lang="en-US"/>
          </a:p>
        </p:txBody>
      </p:sp>
    </p:spTree>
    <p:extLst>
      <p:ext uri="{BB962C8B-B14F-4D97-AF65-F5344CB8AC3E}">
        <p14:creationId xmlns:p14="http://schemas.microsoft.com/office/powerpoint/2010/main" val="3171599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the </a:t>
            </a:r>
            <a:r>
              <a:rPr lang="en-US" dirty="0" smtClean="0"/>
              <a:t>frequency of emotional issues </a:t>
            </a:r>
            <a:r>
              <a:rPr lang="en-US" dirty="0"/>
              <a:t>in fibromyalgia, researchers have examined the effectiveness of Emotional Awareness and Expression Therapy.  Over a course of 8-weeks, fibromyalgia patients identify the things that cause them stress, identify how those stressors make them feel, and then express emotions they may be avoiding (such as anger, guilt, and love), using roleplaying and the empty chair technique.  They also complete weekly expressive writing homework and are taught to express forgiveness and gratitude</a:t>
            </a:r>
            <a:r>
              <a:rPr lang="en-US" dirty="0" smtClean="0"/>
              <a:t>.</a:t>
            </a:r>
          </a:p>
          <a:p>
            <a:endParaRPr lang="en-US" dirty="0"/>
          </a:p>
          <a:p>
            <a:r>
              <a:rPr lang="en-US" dirty="0"/>
              <a:t>Emotional Awareness and Expression Therapy has been shown to reduce widespread pain and overall fibromyalgia symptoms.  This suggests that emotional awareness may be a central feature of fibromyalgia</a:t>
            </a:r>
            <a:r>
              <a:rPr lang="en-US" dirty="0" smtClean="0"/>
              <a:t>.</a:t>
            </a:r>
          </a:p>
        </p:txBody>
      </p:sp>
      <p:sp>
        <p:nvSpPr>
          <p:cNvPr id="4" name="Slide Number Placeholder 3"/>
          <p:cNvSpPr>
            <a:spLocks noGrp="1"/>
          </p:cNvSpPr>
          <p:nvPr>
            <p:ph type="sldNum" sz="quarter" idx="10"/>
          </p:nvPr>
        </p:nvSpPr>
        <p:spPr/>
        <p:txBody>
          <a:bodyPr/>
          <a:lstStyle/>
          <a:p>
            <a:fld id="{3A0BD155-F4EE-4A44-8FD3-BF52429AD743}" type="slidenum">
              <a:rPr lang="en-US" smtClean="0"/>
              <a:t>12</a:t>
            </a:fld>
            <a:endParaRPr lang="en-US"/>
          </a:p>
        </p:txBody>
      </p:sp>
    </p:spTree>
    <p:extLst>
      <p:ext uri="{BB962C8B-B14F-4D97-AF65-F5344CB8AC3E}">
        <p14:creationId xmlns:p14="http://schemas.microsoft.com/office/powerpoint/2010/main" val="79785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that emotional issues are central to fibromyalgia, the purpose of this research was to explore the relationship of fibromyalgia and various aspects of emotional awareness.  We wanted to identify which aspects of emotional awareness are most closely related to fibromyalgia symptoms.</a:t>
            </a:r>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13</a:t>
            </a:fld>
            <a:endParaRPr lang="en-US"/>
          </a:p>
        </p:txBody>
      </p:sp>
    </p:spTree>
    <p:extLst>
      <p:ext uri="{BB962C8B-B14F-4D97-AF65-F5344CB8AC3E}">
        <p14:creationId xmlns:p14="http://schemas.microsoft.com/office/powerpoint/2010/main" val="1200902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0BD155-F4EE-4A44-8FD3-BF52429AD743}" type="slidenum">
              <a:rPr lang="en-US" smtClean="0"/>
              <a:t>14</a:t>
            </a:fld>
            <a:endParaRPr lang="en-US"/>
          </a:p>
        </p:txBody>
      </p:sp>
    </p:spTree>
    <p:extLst>
      <p:ext uri="{BB962C8B-B14F-4D97-AF65-F5344CB8AC3E}">
        <p14:creationId xmlns:p14="http://schemas.microsoft.com/office/powerpoint/2010/main" val="3402918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19188"/>
            <a:ext cx="4114800" cy="3086100"/>
          </a:xfrm>
        </p:spPr>
      </p:sp>
      <p:sp>
        <p:nvSpPr>
          <p:cNvPr id="3" name="Notes Placeholder 2"/>
          <p:cNvSpPr>
            <a:spLocks noGrp="1"/>
          </p:cNvSpPr>
          <p:nvPr>
            <p:ph type="body" idx="1"/>
          </p:nvPr>
        </p:nvSpPr>
        <p:spPr/>
        <p:txBody>
          <a:bodyPr/>
          <a:lstStyle/>
          <a:p>
            <a:r>
              <a:rPr lang="en-US" dirty="0"/>
              <a:t>230 patients with fibromyalgia were recruited from the community for a study on treatments for </a:t>
            </a:r>
            <a:r>
              <a:rPr lang="en-US" dirty="0" smtClean="0"/>
              <a:t>fibromyalgia. There were 216 females and 14 males.  </a:t>
            </a:r>
          </a:p>
          <a:p>
            <a:endParaRPr lang="en-US" dirty="0" smtClean="0"/>
          </a:p>
          <a:p>
            <a:r>
              <a:rPr lang="en-US" dirty="0" smtClean="0"/>
              <a:t>The effectiveness of the FM treatments has been reported elsewhere.  The current project examined the relationship of emotional awareness to FM symptoms</a:t>
            </a:r>
            <a:r>
              <a:rPr lang="en-US" baseline="0" dirty="0" smtClean="0"/>
              <a:t> using the pre-test data.</a:t>
            </a:r>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15</a:t>
            </a:fld>
            <a:endParaRPr lang="en-US"/>
          </a:p>
        </p:txBody>
      </p:sp>
    </p:spTree>
    <p:extLst>
      <p:ext uri="{BB962C8B-B14F-4D97-AF65-F5344CB8AC3E}">
        <p14:creationId xmlns:p14="http://schemas.microsoft.com/office/powerpoint/2010/main" val="2341130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measure several different aspects of emotional awareness simultaneously, we used the Levels of Emotional Awareness Scale.  In this test, people describe how they would feel in emotionally evocative situations. There’s another person mentioned in each situation, and they are also asked to describe how that person would feel.</a:t>
            </a:r>
          </a:p>
          <a:p>
            <a:endParaRPr lang="en-US" dirty="0"/>
          </a:p>
          <a:p>
            <a:r>
              <a:rPr lang="en-US" dirty="0" smtClean="0"/>
              <a:t>For example, consider the following situation:</a:t>
            </a:r>
          </a:p>
          <a:p>
            <a:endParaRPr lang="en-US" dirty="0"/>
          </a:p>
          <a:p>
            <a:r>
              <a:rPr lang="en-US" dirty="0" smtClean="0"/>
              <a:t>Imagine that someone wrote the following:</a:t>
            </a:r>
          </a:p>
          <a:p>
            <a:endParaRPr lang="en-US" dirty="0"/>
          </a:p>
          <a:p>
            <a:endParaRPr lang="en-US" dirty="0" smtClean="0"/>
          </a:p>
          <a:p>
            <a:r>
              <a:rPr lang="en-US" dirty="0" smtClean="0"/>
              <a:t>Each word in this response would be given a score.</a:t>
            </a:r>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16</a:t>
            </a:fld>
            <a:endParaRPr lang="en-US"/>
          </a:p>
        </p:txBody>
      </p:sp>
    </p:spTree>
    <p:extLst>
      <p:ext uri="{BB962C8B-B14F-4D97-AF65-F5344CB8AC3E}">
        <p14:creationId xmlns:p14="http://schemas.microsoft.com/office/powerpoint/2010/main" val="316427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measure several different aspects of emotional awareness simultaneously, we used the Levels of Emotional Awareness Scale.  In this test, people describe how they would feel in emotionally evocative situations. There’s another person mentioned in each situation, and they are also asked to describe how that person would feel.</a:t>
            </a:r>
          </a:p>
          <a:p>
            <a:endParaRPr lang="en-US" dirty="0"/>
          </a:p>
          <a:p>
            <a:r>
              <a:rPr lang="en-US" dirty="0" smtClean="0"/>
              <a:t>For example, consider the following situation:</a:t>
            </a:r>
          </a:p>
          <a:p>
            <a:endParaRPr lang="en-US" dirty="0"/>
          </a:p>
          <a:p>
            <a:r>
              <a:rPr lang="en-US" dirty="0" smtClean="0"/>
              <a:t>Imagine that someone wrote the following:</a:t>
            </a:r>
          </a:p>
          <a:p>
            <a:endParaRPr lang="en-US" dirty="0"/>
          </a:p>
          <a:p>
            <a:endParaRPr lang="en-US" dirty="0" smtClean="0"/>
          </a:p>
          <a:p>
            <a:r>
              <a:rPr lang="en-US" dirty="0" smtClean="0"/>
              <a:t>Each word in this response would be given a score.</a:t>
            </a:r>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17</a:t>
            </a:fld>
            <a:endParaRPr lang="en-US"/>
          </a:p>
        </p:txBody>
      </p:sp>
    </p:spTree>
    <p:extLst>
      <p:ext uri="{BB962C8B-B14F-4D97-AF65-F5344CB8AC3E}">
        <p14:creationId xmlns:p14="http://schemas.microsoft.com/office/powerpoint/2010/main" val="1382740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Imagine</a:t>
            </a:r>
            <a:r>
              <a:rPr lang="en-US" baseline="0" dirty="0" smtClean="0"/>
              <a:t> that a someone responded the following way.</a:t>
            </a:r>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18</a:t>
            </a:fld>
            <a:endParaRPr lang="en-US"/>
          </a:p>
        </p:txBody>
      </p:sp>
    </p:spTree>
    <p:extLst>
      <p:ext uri="{BB962C8B-B14F-4D97-AF65-F5344CB8AC3E}">
        <p14:creationId xmlns:p14="http://schemas.microsoft.com/office/powerpoint/2010/main" val="2389259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Words that represent cognitions are given a score of 0.</a:t>
            </a:r>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19</a:t>
            </a:fld>
            <a:endParaRPr lang="en-US"/>
          </a:p>
        </p:txBody>
      </p:sp>
    </p:spTree>
    <p:extLst>
      <p:ext uri="{BB962C8B-B14F-4D97-AF65-F5344CB8AC3E}">
        <p14:creationId xmlns:p14="http://schemas.microsoft.com/office/powerpoint/2010/main" val="2150767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Fibromyalgia is a chronic condition that is characterized by wide-spread pain, fatigue and cognitive issues, such as memory problems and difficulty focusing and paying attention.  </a:t>
            </a:r>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2</a:t>
            </a:fld>
            <a:endParaRPr lang="en-US"/>
          </a:p>
        </p:txBody>
      </p:sp>
    </p:spTree>
    <p:extLst>
      <p:ext uri="{BB962C8B-B14F-4D97-AF65-F5344CB8AC3E}">
        <p14:creationId xmlns:p14="http://schemas.microsoft.com/office/powerpoint/2010/main" val="2443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sensations are given a score of 1.</a:t>
            </a:r>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20</a:t>
            </a:fld>
            <a:endParaRPr lang="en-US"/>
          </a:p>
        </p:txBody>
      </p:sp>
    </p:spTree>
    <p:extLst>
      <p:ext uri="{BB962C8B-B14F-4D97-AF65-F5344CB8AC3E}">
        <p14:creationId xmlns:p14="http://schemas.microsoft.com/office/powerpoint/2010/main" val="1045855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Actions related to emotions are given a score of 2.</a:t>
            </a:r>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21</a:t>
            </a:fld>
            <a:endParaRPr lang="en-US"/>
          </a:p>
        </p:txBody>
      </p:sp>
    </p:spTree>
    <p:extLst>
      <p:ext uri="{BB962C8B-B14F-4D97-AF65-F5344CB8AC3E}">
        <p14:creationId xmlns:p14="http://schemas.microsoft.com/office/powerpoint/2010/main" val="640612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specific emotions are given a score of 3.</a:t>
            </a:r>
          </a:p>
          <a:p>
            <a:endParaRPr lang="en-US" dirty="0"/>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22</a:t>
            </a:fld>
            <a:endParaRPr lang="en-US"/>
          </a:p>
        </p:txBody>
      </p:sp>
    </p:spTree>
    <p:extLst>
      <p:ext uri="{BB962C8B-B14F-4D97-AF65-F5344CB8AC3E}">
        <p14:creationId xmlns:p14="http://schemas.microsoft.com/office/powerpoint/2010/main" val="86483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used these word level scores to calculate 7 different measures of emotional awareness.</a:t>
            </a:r>
          </a:p>
          <a:p>
            <a:endParaRPr lang="en-US" dirty="0"/>
          </a:p>
          <a:p>
            <a:r>
              <a:rPr lang="en-US" dirty="0" smtClean="0"/>
              <a:t>Emotional specificity is the tendency to use precise emotion words (like happy and worried) rather than vague words like good or bad.</a:t>
            </a:r>
          </a:p>
          <a:p>
            <a:endParaRPr lang="en-US" dirty="0" smtClean="0"/>
          </a:p>
          <a:p>
            <a:r>
              <a:rPr lang="en-US" dirty="0" smtClean="0"/>
              <a:t>Emotional</a:t>
            </a:r>
            <a:r>
              <a:rPr lang="en-US" baseline="0" dirty="0" smtClean="0"/>
              <a:t> complexity is the tendency to use a variety of emotion words to describe your reaction to a particular situation.</a:t>
            </a:r>
          </a:p>
          <a:p>
            <a:endParaRPr lang="en-US" baseline="0" dirty="0" smtClean="0"/>
          </a:p>
          <a:p>
            <a:r>
              <a:rPr lang="en-US" dirty="0" smtClean="0"/>
              <a:t>Emotional granularity is the</a:t>
            </a:r>
            <a:r>
              <a:rPr lang="en-US" baseline="0" dirty="0" smtClean="0"/>
              <a:t> tendency to use different words to describe your reactions to different situations.  In one scenario you say you would feel happy and proud; in another, you say you would feel sad.</a:t>
            </a:r>
          </a:p>
          <a:p>
            <a:endParaRPr lang="en-US" baseline="0" dirty="0" smtClean="0"/>
          </a:p>
          <a:p>
            <a:r>
              <a:rPr lang="en-US" baseline="0" dirty="0" smtClean="0"/>
              <a:t>E</a:t>
            </a:r>
            <a:r>
              <a:rPr lang="en-US" dirty="0" smtClean="0"/>
              <a:t>motional verbosity is the tendency to use a lot of words to describe your emotional reactions.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Finally, we calculated three different</a:t>
            </a:r>
            <a:r>
              <a:rPr lang="en-US" baseline="0" dirty="0" smtClean="0"/>
              <a:t> measures of </a:t>
            </a:r>
            <a:r>
              <a:rPr lang="en-US" dirty="0" smtClean="0"/>
              <a:t>overall emotional awareness. </a:t>
            </a:r>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23</a:t>
            </a:fld>
            <a:endParaRPr lang="en-US"/>
          </a:p>
        </p:txBody>
      </p:sp>
    </p:spTree>
    <p:extLst>
      <p:ext uri="{BB962C8B-B14F-4D97-AF65-F5344CB8AC3E}">
        <p14:creationId xmlns:p14="http://schemas.microsoft.com/office/powerpoint/2010/main" val="609885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0BD155-F4EE-4A44-8FD3-BF52429AD743}" type="slidenum">
              <a:rPr lang="en-US" smtClean="0"/>
              <a:t>24</a:t>
            </a:fld>
            <a:endParaRPr lang="en-US"/>
          </a:p>
        </p:txBody>
      </p:sp>
    </p:spTree>
    <p:extLst>
      <p:ext uri="{BB962C8B-B14F-4D97-AF65-F5344CB8AC3E}">
        <p14:creationId xmlns:p14="http://schemas.microsoft.com/office/powerpoint/2010/main" val="2671907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0BD155-F4EE-4A44-8FD3-BF52429AD743}" type="slidenum">
              <a:rPr lang="en-US" smtClean="0"/>
              <a:t>25</a:t>
            </a:fld>
            <a:endParaRPr lang="en-US"/>
          </a:p>
        </p:txBody>
      </p:sp>
    </p:spTree>
    <p:extLst>
      <p:ext uri="{BB962C8B-B14F-4D97-AF65-F5344CB8AC3E}">
        <p14:creationId xmlns:p14="http://schemas.microsoft.com/office/powerpoint/2010/main" val="12054888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64558"/>
            <a:ext cx="5486400" cy="3600450"/>
          </a:xfrm>
        </p:spPr>
        <p:txBody>
          <a:bodyPr/>
          <a:lstStyle/>
          <a:p>
            <a:r>
              <a:rPr lang="en-GB" dirty="0" smtClean="0"/>
              <a:t>Men obtained </a:t>
            </a:r>
            <a:r>
              <a:rPr lang="en-GB" dirty="0"/>
              <a:t>higher scores than women on six of the seven measures of emotional awareness.  However, due to the small number of men in this sample, none of these differences were statistically significant. </a:t>
            </a:r>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26</a:t>
            </a:fld>
            <a:endParaRPr lang="en-US"/>
          </a:p>
        </p:txBody>
      </p:sp>
    </p:spTree>
    <p:extLst>
      <p:ext uri="{BB962C8B-B14F-4D97-AF65-F5344CB8AC3E}">
        <p14:creationId xmlns:p14="http://schemas.microsoft.com/office/powerpoint/2010/main" val="2121197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Contrary to previous research, older people had lower emotional awareness. </a:t>
            </a:r>
            <a:endParaRPr lang="en-GB" dirty="0" smtClean="0"/>
          </a:p>
          <a:p>
            <a:endParaRPr lang="en-GB" dirty="0"/>
          </a:p>
          <a:p>
            <a:r>
              <a:rPr lang="en-GB" dirty="0" smtClean="0"/>
              <a:t> </a:t>
            </a:r>
            <a:r>
              <a:rPr lang="en-GB" dirty="0"/>
              <a:t>The negative correlations with age were statistically significant for four of the emotional awareness measures. </a:t>
            </a:r>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27</a:t>
            </a:fld>
            <a:endParaRPr lang="en-US"/>
          </a:p>
        </p:txBody>
      </p:sp>
    </p:spTree>
    <p:extLst>
      <p:ext uri="{BB962C8B-B14F-4D97-AF65-F5344CB8AC3E}">
        <p14:creationId xmlns:p14="http://schemas.microsoft.com/office/powerpoint/2010/main" val="33904357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Pain and fatigue were both related to emotional awareness.  The remaining FM symptoms had small, non-significant relationships with emotional awareness.</a:t>
            </a:r>
          </a:p>
          <a:p>
            <a:endParaRPr lang="en-US" dirty="0"/>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28</a:t>
            </a:fld>
            <a:endParaRPr lang="en-US"/>
          </a:p>
        </p:txBody>
      </p:sp>
    </p:spTree>
    <p:extLst>
      <p:ext uri="{BB962C8B-B14F-4D97-AF65-F5344CB8AC3E}">
        <p14:creationId xmlns:p14="http://schemas.microsoft.com/office/powerpoint/2010/main" val="18803127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controlled for age and sex, pain and fatigue were still related to emotional awareness.  All of the previously significant relationships remained significant. In addition, two new relationships became statistically significant.</a:t>
            </a:r>
          </a:p>
          <a:p>
            <a:endParaRPr lang="en-US" dirty="0"/>
          </a:p>
          <a:p>
            <a:r>
              <a:rPr lang="en-US" dirty="0" smtClean="0"/>
              <a:t>Pain was related to overall emotional awareness and to the ability to use a variety of emotion words.  Fatigue was related to overall emotional awareness, the ability to use a variety of emotion words, and the tendency to use specific emotion words rather than vague ones.  In all cases, more emotional awareness was related to lower pain and fatigue.</a:t>
            </a:r>
          </a:p>
          <a:p>
            <a:endParaRPr lang="en-US" dirty="0"/>
          </a:p>
          <a:p>
            <a:r>
              <a:rPr lang="en-US" dirty="0" smtClean="0"/>
              <a:t>Surprisingly</a:t>
            </a:r>
            <a:r>
              <a:rPr lang="en-US" dirty="0"/>
              <a:t>, </a:t>
            </a:r>
            <a:r>
              <a:rPr lang="en-US" dirty="0" smtClean="0"/>
              <a:t>pain and fatigue were unrelated to Emotional Verbosity.  This was true both for the bivariate correlation and for the partial correlation.  Verbosity </a:t>
            </a:r>
            <a:r>
              <a:rPr lang="en-US" dirty="0"/>
              <a:t>generally has strong positive relationships with the other aspects of emotional awareness. </a:t>
            </a:r>
            <a:r>
              <a:rPr lang="en-US" dirty="0" smtClean="0"/>
              <a:t> Moreover, previous </a:t>
            </a:r>
            <a:r>
              <a:rPr lang="en-US" dirty="0"/>
              <a:t>research has shown that the number of words a person uses to describe their emotions has as strong a relationship with criterion variables as the other emotional awareness measures.  </a:t>
            </a:r>
          </a:p>
        </p:txBody>
      </p:sp>
      <p:sp>
        <p:nvSpPr>
          <p:cNvPr id="4" name="Slide Number Placeholder 3"/>
          <p:cNvSpPr>
            <a:spLocks noGrp="1"/>
          </p:cNvSpPr>
          <p:nvPr>
            <p:ph type="sldNum" sz="quarter" idx="10"/>
          </p:nvPr>
        </p:nvSpPr>
        <p:spPr/>
        <p:txBody>
          <a:bodyPr/>
          <a:lstStyle/>
          <a:p>
            <a:fld id="{3A0BD155-F4EE-4A44-8FD3-BF52429AD743}" type="slidenum">
              <a:rPr lang="en-US" smtClean="0"/>
              <a:t>29</a:t>
            </a:fld>
            <a:endParaRPr lang="en-US"/>
          </a:p>
        </p:txBody>
      </p:sp>
    </p:spTree>
    <p:extLst>
      <p:ext uri="{BB962C8B-B14F-4D97-AF65-F5344CB8AC3E}">
        <p14:creationId xmlns:p14="http://schemas.microsoft.com/office/powerpoint/2010/main" val="4141516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affects about 2% of adults.  Symptoms can be minor or debilitating.</a:t>
            </a:r>
          </a:p>
          <a:p>
            <a:endParaRPr lang="en-US" dirty="0" smtClean="0"/>
          </a:p>
          <a:p>
            <a:endParaRPr lang="en-US" dirty="0"/>
          </a:p>
          <a:p>
            <a:r>
              <a:rPr lang="en-US" dirty="0" err="1"/>
              <a:t>Walitt</a:t>
            </a:r>
            <a:r>
              <a:rPr lang="en-US" dirty="0"/>
              <a:t>, B., </a:t>
            </a:r>
            <a:r>
              <a:rPr lang="en-US" dirty="0" err="1"/>
              <a:t>Nahin</a:t>
            </a:r>
            <a:r>
              <a:rPr lang="en-US" dirty="0"/>
              <a:t>, R.L., Katz, R.S., Bergman, M.J., Wolfe, F. (2015). </a:t>
            </a:r>
            <a:r>
              <a:rPr lang="en-US" dirty="0">
                <a:hlinkClick r:id="rId3"/>
              </a:rPr>
              <a:t>The Prevalence and Characteristics of Fibromyalgia in the 2012 National Health Interview Survey.</a:t>
            </a:r>
            <a:r>
              <a:rPr lang="en-US" dirty="0"/>
              <a:t> </a:t>
            </a:r>
            <a:r>
              <a:rPr lang="en-US" i="1" dirty="0" err="1"/>
              <a:t>PLoS</a:t>
            </a:r>
            <a:r>
              <a:rPr lang="en-US" i="1" dirty="0"/>
              <a:t> One; </a:t>
            </a:r>
            <a:r>
              <a:rPr lang="en-US" dirty="0"/>
              <a:t>10(9): e0138024.</a:t>
            </a:r>
          </a:p>
          <a:p>
            <a:endParaRPr lang="en-US" dirty="0" smtClean="0"/>
          </a:p>
          <a:p>
            <a:r>
              <a:rPr lang="en-US" dirty="0">
                <a:hlinkClick r:id="rId4"/>
              </a:rPr>
              <a:t>https://</a:t>
            </a:r>
            <a:r>
              <a:rPr lang="en-US" dirty="0" smtClean="0">
                <a:hlinkClick r:id="rId4"/>
              </a:rPr>
              <a:t>www.cnn.com/2017/08/01/health/gallery/famous-people-with-fibromyalgia/index.html</a:t>
            </a:r>
            <a:endParaRPr lang="en-US" dirty="0" smtClean="0"/>
          </a:p>
          <a:p>
            <a:endParaRPr lang="en-US" dirty="0"/>
          </a:p>
          <a:p>
            <a:r>
              <a:rPr lang="en-US" dirty="0" smtClean="0">
                <a:hlinkClick r:id="rId5"/>
              </a:rPr>
              <a:t>http</a:t>
            </a:r>
            <a:r>
              <a:rPr lang="en-US" dirty="0">
                <a:hlinkClick r:id="rId5"/>
              </a:rPr>
              <a:t>://blog.backpainrelief.net/the-west-wings-michael-hastings-on-fibromyalgia-part-ii</a:t>
            </a:r>
            <a:r>
              <a:rPr lang="en-US" dirty="0" smtClean="0">
                <a:hlinkClick r:id="rId5"/>
              </a:rPr>
              <a:t>/</a:t>
            </a:r>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3</a:t>
            </a:fld>
            <a:endParaRPr lang="en-US"/>
          </a:p>
        </p:txBody>
      </p:sp>
    </p:spTree>
    <p:extLst>
      <p:ext uri="{BB962C8B-B14F-4D97-AF65-F5344CB8AC3E}">
        <p14:creationId xmlns:p14="http://schemas.microsoft.com/office/powerpoint/2010/main" val="3716090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0BD155-F4EE-4A44-8FD3-BF52429AD743}" type="slidenum">
              <a:rPr lang="en-US" smtClean="0"/>
              <a:t>30</a:t>
            </a:fld>
            <a:endParaRPr lang="en-US"/>
          </a:p>
        </p:txBody>
      </p:sp>
    </p:spTree>
    <p:extLst>
      <p:ext uri="{BB962C8B-B14F-4D97-AF65-F5344CB8AC3E}">
        <p14:creationId xmlns:p14="http://schemas.microsoft.com/office/powerpoint/2010/main" val="1511589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15760"/>
          </a:xfrm>
        </p:spPr>
        <p:txBody>
          <a:bodyPr/>
          <a:lstStyle/>
          <a:p>
            <a:r>
              <a:rPr lang="en-US" dirty="0" smtClean="0"/>
              <a:t>Three main findings came out of this study.</a:t>
            </a:r>
          </a:p>
          <a:p>
            <a:endParaRPr lang="en-US" dirty="0"/>
          </a:p>
          <a:p>
            <a:r>
              <a:rPr lang="en-US" dirty="0" smtClean="0"/>
              <a:t>First, Emotional </a:t>
            </a:r>
            <a:r>
              <a:rPr lang="en-US" dirty="0"/>
              <a:t>Awareness </a:t>
            </a:r>
            <a:r>
              <a:rPr lang="en-US" dirty="0" smtClean="0"/>
              <a:t>was negatively correlated </a:t>
            </a:r>
            <a:r>
              <a:rPr lang="en-US" dirty="0"/>
              <a:t>with age</a:t>
            </a:r>
            <a:r>
              <a:rPr lang="en-US" dirty="0" smtClean="0"/>
              <a:t>.  All seven measures of emotional awareness had negative correlations with age, and four of these correlations were statistically significant.</a:t>
            </a:r>
          </a:p>
          <a:p>
            <a:endParaRPr lang="en-US" dirty="0"/>
          </a:p>
          <a:p>
            <a:r>
              <a:rPr lang="en-US" dirty="0" smtClean="0"/>
              <a:t>This was surprising for two reasons. First, emotional awareness is </a:t>
            </a:r>
            <a:r>
              <a:rPr lang="en-US" dirty="0" err="1" smtClean="0"/>
              <a:t>theoretized</a:t>
            </a:r>
            <a:r>
              <a:rPr lang="en-US" dirty="0" smtClean="0"/>
              <a:t> to increase with age.  As people age, they gain experiences with emotions and thus increase their emotional awareness.  Second, previous research has found positive relationships between emotional awareness and age.</a:t>
            </a:r>
          </a:p>
          <a:p>
            <a:endParaRPr lang="en-US" dirty="0"/>
          </a:p>
          <a:p>
            <a:r>
              <a:rPr lang="en-US" dirty="0" smtClean="0"/>
              <a:t>This current study differed from those previous studies in that our participants were older.  They averaged 49 years and ranged in age from 20 to 74, with an average of 49 years.  While previous studies compared people who were only a few years apart, this study compared people from different generations.  Perhaps younger generations are more emotionally aware.</a:t>
            </a:r>
          </a:p>
          <a:p>
            <a:r>
              <a:rPr lang="en-US" dirty="0" smtClean="0"/>
              <a:t>Alternatively, perhaps </a:t>
            </a:r>
            <a:r>
              <a:rPr lang="en-US" dirty="0"/>
              <a:t>FM decreases emotional awareness.</a:t>
            </a:r>
          </a:p>
          <a:p>
            <a:r>
              <a:rPr lang="en-US" dirty="0" smtClean="0"/>
              <a:t>Future </a:t>
            </a:r>
            <a:r>
              <a:rPr lang="en-US" dirty="0"/>
              <a:t>research should compare the emotional awareness of FM patients with age-matched controls, or examine the longitudinal effect of FM (and other types of chronic pain) on emotional awareness.</a:t>
            </a:r>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31</a:t>
            </a:fld>
            <a:endParaRPr lang="en-US"/>
          </a:p>
        </p:txBody>
      </p:sp>
    </p:spTree>
    <p:extLst>
      <p:ext uri="{BB962C8B-B14F-4D97-AF65-F5344CB8AC3E}">
        <p14:creationId xmlns:p14="http://schemas.microsoft.com/office/powerpoint/2010/main" val="2545438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0BD155-F4EE-4A44-8FD3-BF52429AD743}" type="slidenum">
              <a:rPr lang="en-US" smtClean="0"/>
              <a:t>32</a:t>
            </a:fld>
            <a:endParaRPr lang="en-US"/>
          </a:p>
        </p:txBody>
      </p:sp>
    </p:spTree>
    <p:extLst>
      <p:ext uri="{BB962C8B-B14F-4D97-AF65-F5344CB8AC3E}">
        <p14:creationId xmlns:p14="http://schemas.microsoft.com/office/powerpoint/2010/main" val="3005248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0BD155-F4EE-4A44-8FD3-BF52429AD743}" type="slidenum">
              <a:rPr lang="en-US" smtClean="0"/>
              <a:t>33</a:t>
            </a:fld>
            <a:endParaRPr lang="en-US"/>
          </a:p>
        </p:txBody>
      </p:sp>
    </p:spTree>
    <p:extLst>
      <p:ext uri="{BB962C8B-B14F-4D97-AF65-F5344CB8AC3E}">
        <p14:creationId xmlns:p14="http://schemas.microsoft.com/office/powerpoint/2010/main" val="1930773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0BD155-F4EE-4A44-8FD3-BF52429AD743}" type="slidenum">
              <a:rPr lang="en-US" smtClean="0"/>
              <a:t>35</a:t>
            </a:fld>
            <a:endParaRPr lang="en-US"/>
          </a:p>
        </p:txBody>
      </p:sp>
    </p:spTree>
    <p:extLst>
      <p:ext uri="{BB962C8B-B14F-4D97-AF65-F5344CB8AC3E}">
        <p14:creationId xmlns:p14="http://schemas.microsoft.com/office/powerpoint/2010/main" val="878851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36</a:t>
            </a:fld>
            <a:endParaRPr lang="en-US"/>
          </a:p>
        </p:txBody>
      </p:sp>
    </p:spTree>
    <p:extLst>
      <p:ext uri="{BB962C8B-B14F-4D97-AF65-F5344CB8AC3E}">
        <p14:creationId xmlns:p14="http://schemas.microsoft.com/office/powerpoint/2010/main" val="3989619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Treatments focus on symptom management.  Doctors prescribe pain relievers to reduce pain and fatigue, and muscle relaxants to promote sleep. </a:t>
            </a:r>
          </a:p>
          <a:p>
            <a:endParaRPr lang="en-US" dirty="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4</a:t>
            </a:fld>
            <a:endParaRPr lang="en-US"/>
          </a:p>
        </p:txBody>
      </p:sp>
    </p:spTree>
    <p:extLst>
      <p:ext uri="{BB962C8B-B14F-4D97-AF65-F5344CB8AC3E}">
        <p14:creationId xmlns:p14="http://schemas.microsoft.com/office/powerpoint/2010/main" val="3321993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Treatments also help patients with fibromyalgia live their lives to the fullest they can.  Patients do physical therapy to improve their strength, flexibility, and stamina.  And occupational therapy to make adjustments to their work areas to reduce stress on their bodies.  </a:t>
            </a:r>
          </a:p>
          <a:p>
            <a:endParaRPr lang="en-US" dirty="0"/>
          </a:p>
          <a:p>
            <a:r>
              <a:rPr lang="en-US" dirty="0"/>
              <a:t>https://www.mayoclinic.org/diseases-conditions/fibromyalgia/symptoms-causes/syc-20354780</a:t>
            </a:r>
          </a:p>
        </p:txBody>
      </p:sp>
      <p:sp>
        <p:nvSpPr>
          <p:cNvPr id="4" name="Slide Number Placeholder 3"/>
          <p:cNvSpPr>
            <a:spLocks noGrp="1"/>
          </p:cNvSpPr>
          <p:nvPr>
            <p:ph type="sldNum" sz="quarter" idx="10"/>
          </p:nvPr>
        </p:nvSpPr>
        <p:spPr/>
        <p:txBody>
          <a:bodyPr/>
          <a:lstStyle/>
          <a:p>
            <a:fld id="{3A0BD155-F4EE-4A44-8FD3-BF52429AD743}" type="slidenum">
              <a:rPr lang="en-US" smtClean="0"/>
              <a:t>5</a:t>
            </a:fld>
            <a:endParaRPr lang="en-US"/>
          </a:p>
        </p:txBody>
      </p:sp>
    </p:spTree>
    <p:extLst>
      <p:ext uri="{BB962C8B-B14F-4D97-AF65-F5344CB8AC3E}">
        <p14:creationId xmlns:p14="http://schemas.microsoft.com/office/powerpoint/2010/main" val="165076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known what causes fibromyalgia.  Possible causes include pain receptors being overly sensitive, or neurotransmitters being out of balance.  Another possibility is that the deep phase of sleep is disrupted.</a:t>
            </a:r>
          </a:p>
          <a:p>
            <a:endParaRPr lang="en-US" dirty="0"/>
          </a:p>
          <a:p>
            <a:endParaRPr lang="en-US" dirty="0"/>
          </a:p>
          <a:p>
            <a:endParaRPr lang="en-US" dirty="0" smtClean="0"/>
          </a:p>
          <a:p>
            <a:r>
              <a:rPr lang="en-US" dirty="0">
                <a:hlinkClick r:id="rId3"/>
              </a:rPr>
              <a:t>https://</a:t>
            </a:r>
            <a:r>
              <a:rPr lang="en-US" dirty="0" smtClean="0">
                <a:hlinkClick r:id="rId3"/>
              </a:rPr>
              <a:t>www.mayoclinic.org/diseases-conditions/fibromyalgia/symptoms-causes/syc-20354780</a:t>
            </a:r>
            <a:endParaRPr lang="en-US" dirty="0" smtClean="0"/>
          </a:p>
          <a:p>
            <a:r>
              <a:rPr lang="en-US" dirty="0">
                <a:hlinkClick r:id="rId4"/>
              </a:rPr>
              <a:t>https://</a:t>
            </a:r>
            <a:r>
              <a:rPr lang="en-US" dirty="0" smtClean="0">
                <a:hlinkClick r:id="rId4"/>
              </a:rPr>
              <a:t>www.webmd.com/fibromyalgia/default.htm</a:t>
            </a:r>
            <a:endParaRPr lang="en-US" dirty="0" smtClean="0"/>
          </a:p>
          <a:p>
            <a:r>
              <a:rPr lang="en-US" dirty="0" smtClean="0"/>
              <a:t>Van </a:t>
            </a:r>
            <a:r>
              <a:rPr lang="en-US" dirty="0" err="1" smtClean="0"/>
              <a:t>Houdenhove</a:t>
            </a:r>
            <a:r>
              <a:rPr lang="en-US" dirty="0" smtClean="0"/>
              <a:t>, B., </a:t>
            </a:r>
            <a:r>
              <a:rPr lang="en-US" dirty="0" err="1" smtClean="0"/>
              <a:t>Egle</a:t>
            </a:r>
            <a:r>
              <a:rPr lang="en-US" dirty="0" smtClean="0"/>
              <a:t>, U., &amp; </a:t>
            </a:r>
            <a:r>
              <a:rPr lang="en-US" dirty="0" err="1" smtClean="0"/>
              <a:t>Luyten</a:t>
            </a:r>
            <a:r>
              <a:rPr lang="en-US" dirty="0" smtClean="0"/>
              <a:t>, P. (2005). The role of stress in fibromyalgia. </a:t>
            </a:r>
            <a:r>
              <a:rPr lang="en-US" i="1" dirty="0" smtClean="0"/>
              <a:t>Current Rheumatology Reports, 7,(</a:t>
            </a:r>
            <a:r>
              <a:rPr lang="en-US" dirty="0" smtClean="0"/>
              <a:t>5), 365-370. doi:</a:t>
            </a:r>
            <a:r>
              <a:rPr lang="en-US" dirty="0"/>
              <a:t>10.1007/s11926-005-0021-z</a:t>
            </a:r>
          </a:p>
          <a:p>
            <a:endParaRPr lang="en-US" dirty="0"/>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6</a:t>
            </a:fld>
            <a:endParaRPr lang="en-US"/>
          </a:p>
        </p:txBody>
      </p:sp>
    </p:spTree>
    <p:extLst>
      <p:ext uri="{BB962C8B-B14F-4D97-AF65-F5344CB8AC3E}">
        <p14:creationId xmlns:p14="http://schemas.microsoft.com/office/powerpoint/2010/main" val="1867297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Fibromyalgia is more common after </a:t>
            </a:r>
            <a:r>
              <a:rPr lang="en-US" dirty="0"/>
              <a:t>i</a:t>
            </a:r>
            <a:r>
              <a:rPr lang="en-US" dirty="0" smtClean="0"/>
              <a:t>njuries or surgeries, which might explain why pain receptors are overly sensitive.</a:t>
            </a:r>
            <a:endParaRPr lang="en-US" dirty="0"/>
          </a:p>
          <a:p>
            <a:endParaRPr lang="en-US" dirty="0" smtClean="0"/>
          </a:p>
          <a:p>
            <a:r>
              <a:rPr lang="en-US" dirty="0">
                <a:hlinkClick r:id="rId3"/>
              </a:rPr>
              <a:t>https://</a:t>
            </a:r>
            <a:r>
              <a:rPr lang="en-US" dirty="0" smtClean="0">
                <a:hlinkClick r:id="rId3"/>
              </a:rPr>
              <a:t>www.mayoclinic.org/diseases-conditions/fibromyalgia/symptoms-causes/syc-20354780</a:t>
            </a:r>
            <a:endParaRPr lang="en-US" dirty="0" smtClean="0"/>
          </a:p>
          <a:p>
            <a:r>
              <a:rPr lang="en-US" dirty="0">
                <a:hlinkClick r:id="rId4"/>
              </a:rPr>
              <a:t>https://</a:t>
            </a:r>
            <a:r>
              <a:rPr lang="en-US" dirty="0" smtClean="0">
                <a:hlinkClick r:id="rId4"/>
              </a:rPr>
              <a:t>www.webmd.com/fibromyalgia/default.htm</a:t>
            </a:r>
            <a:endParaRPr lang="en-US" dirty="0" smtClean="0"/>
          </a:p>
          <a:p>
            <a:r>
              <a:rPr lang="en-US" dirty="0" smtClean="0"/>
              <a:t>Van </a:t>
            </a:r>
            <a:r>
              <a:rPr lang="en-US" dirty="0" err="1" smtClean="0"/>
              <a:t>Houdenhove</a:t>
            </a:r>
            <a:r>
              <a:rPr lang="en-US" dirty="0" smtClean="0"/>
              <a:t>, B., </a:t>
            </a:r>
            <a:r>
              <a:rPr lang="en-US" dirty="0" err="1" smtClean="0"/>
              <a:t>Egle</a:t>
            </a:r>
            <a:r>
              <a:rPr lang="en-US" dirty="0" smtClean="0"/>
              <a:t>, U., &amp; </a:t>
            </a:r>
            <a:r>
              <a:rPr lang="en-US" dirty="0" err="1" smtClean="0"/>
              <a:t>Luyten</a:t>
            </a:r>
            <a:r>
              <a:rPr lang="en-US" dirty="0" smtClean="0"/>
              <a:t>, P. (2005). The role of stress in fibromyalgia. </a:t>
            </a:r>
            <a:r>
              <a:rPr lang="en-US" i="1" dirty="0" smtClean="0"/>
              <a:t>Current Rheumatology Reports, 7,(</a:t>
            </a:r>
            <a:r>
              <a:rPr lang="en-US" dirty="0" smtClean="0"/>
              <a:t>5), 365-370. doi:</a:t>
            </a:r>
            <a:r>
              <a:rPr lang="en-US" dirty="0"/>
              <a:t>10.1007/s11926-005-0021-z</a:t>
            </a:r>
          </a:p>
          <a:p>
            <a:endParaRPr lang="en-US" dirty="0"/>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7</a:t>
            </a:fld>
            <a:endParaRPr lang="en-US"/>
          </a:p>
        </p:txBody>
      </p:sp>
    </p:spTree>
    <p:extLst>
      <p:ext uri="{BB962C8B-B14F-4D97-AF65-F5344CB8AC3E}">
        <p14:creationId xmlns:p14="http://schemas.microsoft.com/office/powerpoint/2010/main" val="3823539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Fibromyalgia </a:t>
            </a:r>
            <a:r>
              <a:rPr lang="en-US" dirty="0" smtClean="0"/>
              <a:t>is </a:t>
            </a:r>
            <a:r>
              <a:rPr lang="en-US" dirty="0" smtClean="0"/>
              <a:t>also more common after emotional trauma and stress.  For </a:t>
            </a:r>
            <a:r>
              <a:rPr lang="en-US" dirty="0"/>
              <a:t>example, high workload, low decision control, and bullying at work </a:t>
            </a:r>
            <a:r>
              <a:rPr lang="en-US" dirty="0" smtClean="0"/>
              <a:t>increase stress and also increase </a:t>
            </a:r>
            <a:r>
              <a:rPr lang="en-US" dirty="0"/>
              <a:t>one’s risk of FM two- to four-fold</a:t>
            </a:r>
            <a:r>
              <a:rPr lang="en-US" dirty="0" smtClean="0"/>
              <a:t>. This hints to an emotional component to fibromyalgia.</a:t>
            </a:r>
          </a:p>
          <a:p>
            <a:endParaRPr lang="en-US" dirty="0"/>
          </a:p>
          <a:p>
            <a:endParaRPr lang="en-US" dirty="0" smtClean="0"/>
          </a:p>
          <a:p>
            <a:r>
              <a:rPr lang="en-US" dirty="0">
                <a:hlinkClick r:id="rId3"/>
              </a:rPr>
              <a:t>https://</a:t>
            </a:r>
            <a:r>
              <a:rPr lang="en-US" dirty="0" smtClean="0">
                <a:hlinkClick r:id="rId3"/>
              </a:rPr>
              <a:t>www.mayoclinic.org/diseases-conditions/fibromyalgia/symptoms-causes/syc-20354780</a:t>
            </a:r>
            <a:endParaRPr lang="en-US" dirty="0" smtClean="0"/>
          </a:p>
          <a:p>
            <a:r>
              <a:rPr lang="en-US" dirty="0">
                <a:hlinkClick r:id="rId4"/>
              </a:rPr>
              <a:t>https://</a:t>
            </a:r>
            <a:r>
              <a:rPr lang="en-US" dirty="0" smtClean="0">
                <a:hlinkClick r:id="rId4"/>
              </a:rPr>
              <a:t>www.webmd.com/fibromyalgia/default.htm</a:t>
            </a:r>
            <a:endParaRPr lang="en-US" dirty="0" smtClean="0"/>
          </a:p>
          <a:p>
            <a:r>
              <a:rPr lang="en-US" dirty="0" smtClean="0"/>
              <a:t>Van </a:t>
            </a:r>
            <a:r>
              <a:rPr lang="en-US" dirty="0" err="1" smtClean="0"/>
              <a:t>Houdenhove</a:t>
            </a:r>
            <a:r>
              <a:rPr lang="en-US" dirty="0" smtClean="0"/>
              <a:t>, B., </a:t>
            </a:r>
            <a:r>
              <a:rPr lang="en-US" dirty="0" err="1" smtClean="0"/>
              <a:t>Egle</a:t>
            </a:r>
            <a:r>
              <a:rPr lang="en-US" dirty="0" smtClean="0"/>
              <a:t>, U., &amp; </a:t>
            </a:r>
            <a:r>
              <a:rPr lang="en-US" dirty="0" err="1" smtClean="0"/>
              <a:t>Luyten</a:t>
            </a:r>
            <a:r>
              <a:rPr lang="en-US" dirty="0" smtClean="0"/>
              <a:t>, P. (2005). The role of stress in fibromyalgia. </a:t>
            </a:r>
            <a:r>
              <a:rPr lang="en-US" i="1" dirty="0" smtClean="0"/>
              <a:t>Current Rheumatology Reports, 7,(</a:t>
            </a:r>
            <a:r>
              <a:rPr lang="en-US" dirty="0" smtClean="0"/>
              <a:t>5), 365-370. doi:</a:t>
            </a:r>
            <a:r>
              <a:rPr lang="en-US" dirty="0"/>
              <a:t>10.1007/s11926-005-0021-z</a:t>
            </a:r>
          </a:p>
          <a:p>
            <a:endParaRPr lang="en-US" dirty="0"/>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8</a:t>
            </a:fld>
            <a:endParaRPr lang="en-US"/>
          </a:p>
        </p:txBody>
      </p:sp>
    </p:spTree>
    <p:extLst>
      <p:ext uri="{BB962C8B-B14F-4D97-AF65-F5344CB8AC3E}">
        <p14:creationId xmlns:p14="http://schemas.microsoft.com/office/powerpoint/2010/main" val="2269884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Furthermore, fibromyalgia </a:t>
            </a:r>
            <a:r>
              <a:rPr lang="en-US" dirty="0"/>
              <a:t>is often accompanied by depression and anxiety.  </a:t>
            </a:r>
          </a:p>
          <a:p>
            <a:endParaRPr lang="en-US" dirty="0" smtClean="0"/>
          </a:p>
          <a:p>
            <a:r>
              <a:rPr lang="en-US" dirty="0" smtClean="0"/>
              <a:t>Lumley et al. 2017</a:t>
            </a:r>
            <a:endParaRPr lang="en-US" dirty="0"/>
          </a:p>
          <a:p>
            <a:endParaRPr lang="en-US" dirty="0" smtClean="0"/>
          </a:p>
          <a:p>
            <a:r>
              <a:rPr lang="en-US" dirty="0" smtClean="0"/>
              <a:t>Van </a:t>
            </a:r>
            <a:r>
              <a:rPr lang="en-US" dirty="0" err="1" smtClean="0"/>
              <a:t>Houdenhove</a:t>
            </a:r>
            <a:r>
              <a:rPr lang="en-US" dirty="0" smtClean="0"/>
              <a:t>, B., </a:t>
            </a:r>
            <a:r>
              <a:rPr lang="en-US" dirty="0" err="1" smtClean="0"/>
              <a:t>Egle</a:t>
            </a:r>
            <a:r>
              <a:rPr lang="en-US" dirty="0" smtClean="0"/>
              <a:t>, U., &amp; </a:t>
            </a:r>
            <a:r>
              <a:rPr lang="en-US" dirty="0" err="1" smtClean="0"/>
              <a:t>Luyten</a:t>
            </a:r>
            <a:r>
              <a:rPr lang="en-US" dirty="0" smtClean="0"/>
              <a:t>, P. (2005). The role of stress in fibromyalgia. </a:t>
            </a:r>
            <a:r>
              <a:rPr lang="en-US" i="1" dirty="0" smtClean="0"/>
              <a:t>Current Rheumatology Reports, 7,(</a:t>
            </a:r>
            <a:r>
              <a:rPr lang="en-US" dirty="0" smtClean="0"/>
              <a:t>5), 365-370. doi:</a:t>
            </a:r>
            <a:r>
              <a:rPr lang="en-US" dirty="0"/>
              <a:t>10.1007/s11926-005-0021-z</a:t>
            </a:r>
          </a:p>
          <a:p>
            <a:endParaRPr lang="en-US" dirty="0"/>
          </a:p>
          <a:p>
            <a:endParaRPr lang="en-US" dirty="0"/>
          </a:p>
        </p:txBody>
      </p:sp>
      <p:sp>
        <p:nvSpPr>
          <p:cNvPr id="4" name="Slide Number Placeholder 3"/>
          <p:cNvSpPr>
            <a:spLocks noGrp="1"/>
          </p:cNvSpPr>
          <p:nvPr>
            <p:ph type="sldNum" sz="quarter" idx="10"/>
          </p:nvPr>
        </p:nvSpPr>
        <p:spPr/>
        <p:txBody>
          <a:bodyPr/>
          <a:lstStyle/>
          <a:p>
            <a:fld id="{3A0BD155-F4EE-4A44-8FD3-BF52429AD743}" type="slidenum">
              <a:rPr lang="en-US" smtClean="0"/>
              <a:t>9</a:t>
            </a:fld>
            <a:endParaRPr lang="en-US"/>
          </a:p>
        </p:txBody>
      </p:sp>
    </p:spTree>
    <p:extLst>
      <p:ext uri="{BB962C8B-B14F-4D97-AF65-F5344CB8AC3E}">
        <p14:creationId xmlns:p14="http://schemas.microsoft.com/office/powerpoint/2010/main" val="53432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6B0BAB-DE12-4CD6-8A13-5A6F836006C2}"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4D7D2-D976-4892-83D2-B8CFBAA83B99}" type="slidenum">
              <a:rPr lang="en-US" smtClean="0"/>
              <a:t>‹#›</a:t>
            </a:fld>
            <a:endParaRPr lang="en-US"/>
          </a:p>
        </p:txBody>
      </p:sp>
    </p:spTree>
    <p:extLst>
      <p:ext uri="{BB962C8B-B14F-4D97-AF65-F5344CB8AC3E}">
        <p14:creationId xmlns:p14="http://schemas.microsoft.com/office/powerpoint/2010/main" val="60208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B0BAB-DE12-4CD6-8A13-5A6F836006C2}"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4D7D2-D976-4892-83D2-B8CFBAA83B99}" type="slidenum">
              <a:rPr lang="en-US" smtClean="0"/>
              <a:t>‹#›</a:t>
            </a:fld>
            <a:endParaRPr lang="en-US"/>
          </a:p>
        </p:txBody>
      </p:sp>
    </p:spTree>
    <p:extLst>
      <p:ext uri="{BB962C8B-B14F-4D97-AF65-F5344CB8AC3E}">
        <p14:creationId xmlns:p14="http://schemas.microsoft.com/office/powerpoint/2010/main" val="1056892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B0BAB-DE12-4CD6-8A13-5A6F836006C2}"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4D7D2-D976-4892-83D2-B8CFBAA83B99}" type="slidenum">
              <a:rPr lang="en-US" smtClean="0"/>
              <a:t>‹#›</a:t>
            </a:fld>
            <a:endParaRPr lang="en-US"/>
          </a:p>
        </p:txBody>
      </p:sp>
    </p:spTree>
    <p:extLst>
      <p:ext uri="{BB962C8B-B14F-4D97-AF65-F5344CB8AC3E}">
        <p14:creationId xmlns:p14="http://schemas.microsoft.com/office/powerpoint/2010/main" val="707232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26B0BAB-DE12-4CD6-8A13-5A6F836006C2}"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4D7D2-D976-4892-83D2-B8CFBAA83B99}" type="slidenum">
              <a:rPr lang="en-US" smtClean="0"/>
              <a:t>‹#›</a:t>
            </a:fld>
            <a:endParaRPr lang="en-US"/>
          </a:p>
        </p:txBody>
      </p:sp>
    </p:spTree>
    <p:extLst>
      <p:ext uri="{BB962C8B-B14F-4D97-AF65-F5344CB8AC3E}">
        <p14:creationId xmlns:p14="http://schemas.microsoft.com/office/powerpoint/2010/main" val="187449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B0BAB-DE12-4CD6-8A13-5A6F836006C2}" type="datetimeFigureOut">
              <a:rPr lang="en-US" smtClean="0"/>
              <a:t>5/2/2018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4D7D2-D976-4892-83D2-B8CFBAA83B99}" type="slidenum">
              <a:rPr lang="en-US" smtClean="0"/>
              <a:t>‹#›</a:t>
            </a:fld>
            <a:endParaRPr lang="en-US"/>
          </a:p>
        </p:txBody>
      </p:sp>
    </p:spTree>
    <p:extLst>
      <p:ext uri="{BB962C8B-B14F-4D97-AF65-F5344CB8AC3E}">
        <p14:creationId xmlns:p14="http://schemas.microsoft.com/office/powerpoint/2010/main" val="1388916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6B0BAB-DE12-4CD6-8A13-5A6F836006C2}"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4D7D2-D976-4892-83D2-B8CFBAA83B99}" type="slidenum">
              <a:rPr lang="en-US" smtClean="0"/>
              <a:t>‹#›</a:t>
            </a:fld>
            <a:endParaRPr lang="en-US"/>
          </a:p>
        </p:txBody>
      </p:sp>
    </p:spTree>
    <p:extLst>
      <p:ext uri="{BB962C8B-B14F-4D97-AF65-F5344CB8AC3E}">
        <p14:creationId xmlns:p14="http://schemas.microsoft.com/office/powerpoint/2010/main" val="173105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26B0BAB-DE12-4CD6-8A13-5A6F836006C2}" type="datetimeFigureOut">
              <a:rPr lang="en-US" smtClean="0"/>
              <a:t>5/2/2018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74D7D2-D976-4892-83D2-B8CFBAA83B99}" type="slidenum">
              <a:rPr lang="en-US" smtClean="0"/>
              <a:t>‹#›</a:t>
            </a:fld>
            <a:endParaRPr lang="en-US"/>
          </a:p>
        </p:txBody>
      </p:sp>
    </p:spTree>
    <p:extLst>
      <p:ext uri="{BB962C8B-B14F-4D97-AF65-F5344CB8AC3E}">
        <p14:creationId xmlns:p14="http://schemas.microsoft.com/office/powerpoint/2010/main" val="97982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26B0BAB-DE12-4CD6-8A13-5A6F836006C2}" type="datetimeFigureOut">
              <a:rPr lang="en-US" smtClean="0"/>
              <a:t>5/2/2018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74D7D2-D976-4892-83D2-B8CFBAA83B99}" type="slidenum">
              <a:rPr lang="en-US" smtClean="0"/>
              <a:t>‹#›</a:t>
            </a:fld>
            <a:endParaRPr lang="en-US"/>
          </a:p>
        </p:txBody>
      </p:sp>
    </p:spTree>
    <p:extLst>
      <p:ext uri="{BB962C8B-B14F-4D97-AF65-F5344CB8AC3E}">
        <p14:creationId xmlns:p14="http://schemas.microsoft.com/office/powerpoint/2010/main" val="370603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B0BAB-DE12-4CD6-8A13-5A6F836006C2}" type="datetimeFigureOut">
              <a:rPr lang="en-US" smtClean="0"/>
              <a:t>5/2/2018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74D7D2-D976-4892-83D2-B8CFBAA83B99}" type="slidenum">
              <a:rPr lang="en-US" smtClean="0"/>
              <a:t>‹#›</a:t>
            </a:fld>
            <a:endParaRPr lang="en-US"/>
          </a:p>
        </p:txBody>
      </p:sp>
    </p:spTree>
    <p:extLst>
      <p:ext uri="{BB962C8B-B14F-4D97-AF65-F5344CB8AC3E}">
        <p14:creationId xmlns:p14="http://schemas.microsoft.com/office/powerpoint/2010/main" val="397412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B0BAB-DE12-4CD6-8A13-5A6F836006C2}"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4D7D2-D976-4892-83D2-B8CFBAA83B99}" type="slidenum">
              <a:rPr lang="en-US" smtClean="0"/>
              <a:t>‹#›</a:t>
            </a:fld>
            <a:endParaRPr lang="en-US"/>
          </a:p>
        </p:txBody>
      </p:sp>
    </p:spTree>
    <p:extLst>
      <p:ext uri="{BB962C8B-B14F-4D97-AF65-F5344CB8AC3E}">
        <p14:creationId xmlns:p14="http://schemas.microsoft.com/office/powerpoint/2010/main" val="9077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B0BAB-DE12-4CD6-8A13-5A6F836006C2}" type="datetimeFigureOut">
              <a:rPr lang="en-US" smtClean="0"/>
              <a:t>5/2/2018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4D7D2-D976-4892-83D2-B8CFBAA83B99}" type="slidenum">
              <a:rPr lang="en-US" smtClean="0"/>
              <a:t>‹#›</a:t>
            </a:fld>
            <a:endParaRPr lang="en-US"/>
          </a:p>
        </p:txBody>
      </p:sp>
    </p:spTree>
    <p:extLst>
      <p:ext uri="{BB962C8B-B14F-4D97-AF65-F5344CB8AC3E}">
        <p14:creationId xmlns:p14="http://schemas.microsoft.com/office/powerpoint/2010/main" val="5306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B0BAB-DE12-4CD6-8A13-5A6F836006C2}" type="datetimeFigureOut">
              <a:rPr lang="en-US" smtClean="0"/>
              <a:t>5/2/2018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4D7D2-D976-4892-83D2-B8CFBAA83B99}" type="slidenum">
              <a:rPr lang="en-US" smtClean="0"/>
              <a:t>‹#›</a:t>
            </a:fld>
            <a:endParaRPr lang="en-US"/>
          </a:p>
        </p:txBody>
      </p:sp>
    </p:spTree>
    <p:extLst>
      <p:ext uri="{BB962C8B-B14F-4D97-AF65-F5344CB8AC3E}">
        <p14:creationId xmlns:p14="http://schemas.microsoft.com/office/powerpoint/2010/main" val="63230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github.com/deleaf/po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033" y="170792"/>
            <a:ext cx="8706199" cy="2579842"/>
          </a:xfrm>
        </p:spPr>
        <p:txBody>
          <a:bodyPr>
            <a:noAutofit/>
          </a:bodyPr>
          <a:lstStyle/>
          <a:p>
            <a:r>
              <a:rPr lang="en-GB" sz="5400" dirty="0"/>
              <a:t>The Relation of Emotional Awareness to Fibromyalgia </a:t>
            </a:r>
            <a:r>
              <a:rPr lang="en-GB" sz="5400" dirty="0" smtClean="0"/>
              <a:t>Symptoms</a:t>
            </a:r>
            <a:endParaRPr lang="en-US" sz="5400" dirty="0"/>
          </a:p>
        </p:txBody>
      </p:sp>
      <p:sp>
        <p:nvSpPr>
          <p:cNvPr id="3" name="Subtitle 2"/>
          <p:cNvSpPr>
            <a:spLocks noGrp="1"/>
          </p:cNvSpPr>
          <p:nvPr>
            <p:ph type="subTitle" idx="1"/>
          </p:nvPr>
        </p:nvSpPr>
        <p:spPr>
          <a:xfrm>
            <a:off x="444191" y="2824976"/>
            <a:ext cx="3428999" cy="3837781"/>
          </a:xfrm>
        </p:spPr>
        <p:txBody>
          <a:bodyPr>
            <a:normAutofit/>
          </a:bodyPr>
          <a:lstStyle/>
          <a:p>
            <a:r>
              <a:rPr lang="en-US" dirty="0" smtClean="0"/>
              <a:t>Kimberly A. Barchard</a:t>
            </a:r>
            <a:r>
              <a:rPr lang="en-US" baseline="30000" dirty="0" smtClean="0"/>
              <a:t>1</a:t>
            </a:r>
            <a:r>
              <a:rPr lang="en-US" dirty="0" smtClean="0"/>
              <a:t>, Heather Doherty</a:t>
            </a:r>
            <a:r>
              <a:rPr lang="en-US" baseline="30000" dirty="0" smtClean="0"/>
              <a:t>2</a:t>
            </a:r>
            <a:r>
              <a:rPr lang="en-US" dirty="0" smtClean="0"/>
              <a:t>, Caleb Picker</a:t>
            </a:r>
            <a:r>
              <a:rPr lang="en-US" baseline="30000" dirty="0" smtClean="0"/>
              <a:t>1</a:t>
            </a:r>
            <a:r>
              <a:rPr lang="en-US" dirty="0" smtClean="0"/>
              <a:t>, Jennifer Frazee</a:t>
            </a:r>
            <a:r>
              <a:rPr lang="en-US" baseline="30000" dirty="0" smtClean="0"/>
              <a:t>1</a:t>
            </a:r>
            <a:r>
              <a:rPr lang="en-US" dirty="0" smtClean="0"/>
              <a:t>, David A. Williams</a:t>
            </a:r>
            <a:r>
              <a:rPr lang="en-US" baseline="30000" dirty="0" smtClean="0"/>
              <a:t>3</a:t>
            </a:r>
            <a:r>
              <a:rPr lang="en-US" dirty="0" smtClean="0"/>
              <a:t>, &amp; Mark A. Lumley</a:t>
            </a:r>
            <a:r>
              <a:rPr lang="en-US" baseline="30000" dirty="0" smtClean="0"/>
              <a:t>2</a:t>
            </a:r>
          </a:p>
          <a:p>
            <a:endParaRPr lang="en-US" sz="1800" baseline="30000" dirty="0" smtClean="0"/>
          </a:p>
          <a:p>
            <a:pPr algn="l">
              <a:buAutoNum type="arabicPeriod"/>
            </a:pPr>
            <a:r>
              <a:rPr lang="en-US" sz="1800" dirty="0" smtClean="0"/>
              <a:t> University of Nevada, Las Vegas</a:t>
            </a:r>
          </a:p>
          <a:p>
            <a:pPr algn="l"/>
            <a:r>
              <a:rPr lang="en-US" sz="1800" dirty="0" smtClean="0"/>
              <a:t>2. Wayne State University</a:t>
            </a:r>
          </a:p>
          <a:p>
            <a:pPr algn="l"/>
            <a:r>
              <a:rPr lang="en-US" sz="1800" dirty="0" smtClean="0"/>
              <a:t>3. University of Michigan</a:t>
            </a:r>
          </a:p>
        </p:txBody>
      </p:sp>
      <p:pic>
        <p:nvPicPr>
          <p:cNvPr id="8" name="Picture 4" descr="chronische pij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647" y="2995960"/>
            <a:ext cx="4610697" cy="307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873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Fibromyalgia (FM) </a:t>
            </a:r>
            <a:r>
              <a:rPr lang="en-US" dirty="0" smtClean="0"/>
              <a:t>Mood Issues</a:t>
            </a:r>
            <a:endParaRPr lang="en-US" dirty="0"/>
          </a:p>
        </p:txBody>
      </p:sp>
      <p:sp>
        <p:nvSpPr>
          <p:cNvPr id="4" name="Content Placeholder 3"/>
          <p:cNvSpPr>
            <a:spLocks noGrp="1"/>
          </p:cNvSpPr>
          <p:nvPr>
            <p:ph idx="1"/>
          </p:nvPr>
        </p:nvSpPr>
        <p:spPr>
          <a:xfrm>
            <a:off x="628650" y="1825625"/>
            <a:ext cx="7953466" cy="678561"/>
          </a:xfrm>
        </p:spPr>
        <p:txBody>
          <a:bodyPr>
            <a:normAutofit/>
          </a:bodyPr>
          <a:lstStyle/>
          <a:p>
            <a:r>
              <a:rPr lang="en-US" dirty="0" smtClean="0"/>
              <a:t>Often accompanied by depression and anxiety</a:t>
            </a:r>
          </a:p>
          <a:p>
            <a:pPr marL="0" indent="0">
              <a:buNone/>
            </a:pPr>
            <a:endParaRPr lang="en-GB" sz="1200" dirty="0" smtClean="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p:txBody>
      </p:sp>
      <p:sp>
        <p:nvSpPr>
          <p:cNvPr id="3" name="TextBox 2"/>
          <p:cNvSpPr txBox="1"/>
          <p:nvPr/>
        </p:nvSpPr>
        <p:spPr>
          <a:xfrm>
            <a:off x="5992215" y="6311899"/>
            <a:ext cx="2608022" cy="646331"/>
          </a:xfrm>
          <a:prstGeom prst="rect">
            <a:avLst/>
          </a:prstGeom>
          <a:noFill/>
        </p:spPr>
        <p:txBody>
          <a:bodyPr wrap="none" rtlCol="0">
            <a:spAutoFit/>
          </a:bodyPr>
          <a:lstStyle/>
          <a:p>
            <a:pPr algn="r"/>
            <a:r>
              <a:rPr lang="en-US" sz="1200" dirty="0"/>
              <a:t>Lumley et al., </a:t>
            </a:r>
            <a:r>
              <a:rPr lang="en-US" sz="1200" dirty="0" smtClean="0"/>
              <a:t>2017</a:t>
            </a:r>
          </a:p>
          <a:p>
            <a:pPr algn="r"/>
            <a:r>
              <a:rPr lang="en-GB" sz="1200" dirty="0"/>
              <a:t>Van </a:t>
            </a:r>
            <a:r>
              <a:rPr lang="en-GB" sz="1200" dirty="0" err="1"/>
              <a:t>Houdenhove</a:t>
            </a:r>
            <a:r>
              <a:rPr lang="en-GB" sz="1200" dirty="0"/>
              <a:t>, </a:t>
            </a:r>
            <a:r>
              <a:rPr lang="en-GB" sz="1200" dirty="0" err="1"/>
              <a:t>Egle</a:t>
            </a:r>
            <a:r>
              <a:rPr lang="en-GB" sz="1200" dirty="0"/>
              <a:t>, &amp; </a:t>
            </a:r>
            <a:r>
              <a:rPr lang="en-GB" sz="1200" dirty="0" err="1"/>
              <a:t>Luyten</a:t>
            </a:r>
            <a:r>
              <a:rPr lang="en-GB" sz="1200" dirty="0"/>
              <a:t>, 2005</a:t>
            </a:r>
            <a:endParaRPr lang="en-US" sz="1200" dirty="0"/>
          </a:p>
          <a:p>
            <a:pPr algn="r"/>
            <a:endParaRPr lang="en-US" sz="1200" dirty="0"/>
          </a:p>
        </p:txBody>
      </p:sp>
      <p:pic>
        <p:nvPicPr>
          <p:cNvPr id="5" name="Picture 4"/>
          <p:cNvPicPr>
            <a:picLocks noChangeAspect="1"/>
          </p:cNvPicPr>
          <p:nvPr/>
        </p:nvPicPr>
        <p:blipFill>
          <a:blip r:embed="rId3"/>
          <a:stretch>
            <a:fillRect/>
          </a:stretch>
        </p:blipFill>
        <p:spPr>
          <a:xfrm>
            <a:off x="4676077" y="3571665"/>
            <a:ext cx="3906039" cy="2605298"/>
          </a:xfrm>
          <a:prstGeom prst="rect">
            <a:avLst/>
          </a:prstGeom>
        </p:spPr>
      </p:pic>
      <p:sp>
        <p:nvSpPr>
          <p:cNvPr id="8" name="TextBox 7"/>
          <p:cNvSpPr txBox="1"/>
          <p:nvPr/>
        </p:nvSpPr>
        <p:spPr>
          <a:xfrm>
            <a:off x="999892" y="4689648"/>
            <a:ext cx="2468136" cy="369332"/>
          </a:xfrm>
          <a:prstGeom prst="rect">
            <a:avLst/>
          </a:prstGeom>
          <a:noFill/>
          <a:ln>
            <a:solidFill>
              <a:schemeClr val="tx1"/>
            </a:solidFill>
          </a:ln>
        </p:spPr>
        <p:txBody>
          <a:bodyPr wrap="square" rtlCol="0">
            <a:spAutoFit/>
          </a:bodyPr>
          <a:lstStyle/>
          <a:p>
            <a:pPr algn="ctr"/>
            <a:r>
              <a:rPr lang="en-US" dirty="0" smtClean="0"/>
              <a:t>Emotional Issues</a:t>
            </a:r>
            <a:endParaRPr lang="en-US" dirty="0"/>
          </a:p>
        </p:txBody>
      </p:sp>
      <p:cxnSp>
        <p:nvCxnSpPr>
          <p:cNvPr id="11" name="Straight Arrow Connector 10"/>
          <p:cNvCxnSpPr/>
          <p:nvPr/>
        </p:nvCxnSpPr>
        <p:spPr>
          <a:xfrm>
            <a:off x="2230243" y="3571665"/>
            <a:ext cx="7434" cy="992901"/>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9005" y="3042919"/>
            <a:ext cx="2549911" cy="369332"/>
          </a:xfrm>
          <a:prstGeom prst="rect">
            <a:avLst/>
          </a:prstGeom>
          <a:noFill/>
          <a:ln>
            <a:solidFill>
              <a:schemeClr val="tx1"/>
            </a:solidFill>
          </a:ln>
        </p:spPr>
        <p:txBody>
          <a:bodyPr wrap="square" rtlCol="0">
            <a:spAutoFit/>
          </a:bodyPr>
          <a:lstStyle/>
          <a:p>
            <a:pPr algn="ctr"/>
            <a:r>
              <a:rPr lang="en-US" dirty="0" smtClean="0"/>
              <a:t>Fibromyalgia Symptoms</a:t>
            </a:r>
            <a:endParaRPr lang="en-US" dirty="0"/>
          </a:p>
        </p:txBody>
      </p:sp>
    </p:spTree>
    <p:extLst>
      <p:ext uri="{BB962C8B-B14F-4D97-AF65-F5344CB8AC3E}">
        <p14:creationId xmlns:p14="http://schemas.microsoft.com/office/powerpoint/2010/main" val="21531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Fibromyalgia (FM) </a:t>
            </a:r>
            <a:r>
              <a:rPr lang="en-US" dirty="0" smtClean="0"/>
              <a:t>Mood Issues</a:t>
            </a:r>
            <a:endParaRPr lang="en-US" dirty="0"/>
          </a:p>
        </p:txBody>
      </p:sp>
      <p:sp>
        <p:nvSpPr>
          <p:cNvPr id="4" name="Content Placeholder 3"/>
          <p:cNvSpPr>
            <a:spLocks noGrp="1"/>
          </p:cNvSpPr>
          <p:nvPr>
            <p:ph idx="1"/>
          </p:nvPr>
        </p:nvSpPr>
        <p:spPr>
          <a:xfrm>
            <a:off x="628650" y="1825625"/>
            <a:ext cx="7953466" cy="678561"/>
          </a:xfrm>
        </p:spPr>
        <p:txBody>
          <a:bodyPr>
            <a:normAutofit/>
          </a:bodyPr>
          <a:lstStyle/>
          <a:p>
            <a:r>
              <a:rPr lang="en-US" dirty="0" smtClean="0"/>
              <a:t>Often accompanied by depression and anxiety</a:t>
            </a:r>
          </a:p>
          <a:p>
            <a:pPr marL="0" indent="0">
              <a:buNone/>
            </a:pPr>
            <a:endParaRPr lang="en-GB" sz="1200" dirty="0" smtClean="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p:txBody>
      </p:sp>
      <p:sp>
        <p:nvSpPr>
          <p:cNvPr id="3" name="TextBox 2"/>
          <p:cNvSpPr txBox="1"/>
          <p:nvPr/>
        </p:nvSpPr>
        <p:spPr>
          <a:xfrm>
            <a:off x="5992215" y="6311899"/>
            <a:ext cx="2608022" cy="646331"/>
          </a:xfrm>
          <a:prstGeom prst="rect">
            <a:avLst/>
          </a:prstGeom>
          <a:noFill/>
        </p:spPr>
        <p:txBody>
          <a:bodyPr wrap="none" rtlCol="0">
            <a:spAutoFit/>
          </a:bodyPr>
          <a:lstStyle/>
          <a:p>
            <a:pPr algn="r"/>
            <a:r>
              <a:rPr lang="en-US" sz="1200" dirty="0"/>
              <a:t>Lumley et al., </a:t>
            </a:r>
            <a:r>
              <a:rPr lang="en-US" sz="1200" dirty="0" smtClean="0"/>
              <a:t>2017</a:t>
            </a:r>
          </a:p>
          <a:p>
            <a:pPr algn="r"/>
            <a:r>
              <a:rPr lang="en-GB" sz="1200" dirty="0"/>
              <a:t>Van </a:t>
            </a:r>
            <a:r>
              <a:rPr lang="en-GB" sz="1200" dirty="0" err="1"/>
              <a:t>Houdenhove</a:t>
            </a:r>
            <a:r>
              <a:rPr lang="en-GB" sz="1200" dirty="0"/>
              <a:t>, </a:t>
            </a:r>
            <a:r>
              <a:rPr lang="en-GB" sz="1200" dirty="0" err="1"/>
              <a:t>Egle</a:t>
            </a:r>
            <a:r>
              <a:rPr lang="en-GB" sz="1200" dirty="0"/>
              <a:t>, &amp; </a:t>
            </a:r>
            <a:r>
              <a:rPr lang="en-GB" sz="1200" dirty="0" err="1"/>
              <a:t>Luyten</a:t>
            </a:r>
            <a:r>
              <a:rPr lang="en-GB" sz="1200" dirty="0"/>
              <a:t>, 2005</a:t>
            </a:r>
            <a:endParaRPr lang="en-US" sz="1200" dirty="0"/>
          </a:p>
          <a:p>
            <a:pPr algn="r"/>
            <a:endParaRPr lang="en-US" sz="1200" dirty="0"/>
          </a:p>
        </p:txBody>
      </p:sp>
      <p:pic>
        <p:nvPicPr>
          <p:cNvPr id="5" name="Picture 4"/>
          <p:cNvPicPr>
            <a:picLocks noChangeAspect="1"/>
          </p:cNvPicPr>
          <p:nvPr/>
        </p:nvPicPr>
        <p:blipFill>
          <a:blip r:embed="rId3"/>
          <a:stretch>
            <a:fillRect/>
          </a:stretch>
        </p:blipFill>
        <p:spPr>
          <a:xfrm>
            <a:off x="4676077" y="3571665"/>
            <a:ext cx="3906039" cy="2605298"/>
          </a:xfrm>
          <a:prstGeom prst="rect">
            <a:avLst/>
          </a:prstGeom>
        </p:spPr>
      </p:pic>
      <p:sp>
        <p:nvSpPr>
          <p:cNvPr id="8" name="TextBox 7"/>
          <p:cNvSpPr txBox="1"/>
          <p:nvPr/>
        </p:nvSpPr>
        <p:spPr>
          <a:xfrm>
            <a:off x="999892" y="4689648"/>
            <a:ext cx="2468136" cy="369332"/>
          </a:xfrm>
          <a:prstGeom prst="rect">
            <a:avLst/>
          </a:prstGeom>
          <a:noFill/>
          <a:ln>
            <a:solidFill>
              <a:schemeClr val="tx1"/>
            </a:solidFill>
          </a:ln>
        </p:spPr>
        <p:txBody>
          <a:bodyPr wrap="square" rtlCol="0">
            <a:spAutoFit/>
          </a:bodyPr>
          <a:lstStyle/>
          <a:p>
            <a:pPr algn="ctr"/>
            <a:r>
              <a:rPr lang="en-US" dirty="0" smtClean="0"/>
              <a:t>Emotional Issues</a:t>
            </a:r>
            <a:endParaRPr lang="en-US" dirty="0"/>
          </a:p>
        </p:txBody>
      </p:sp>
      <p:cxnSp>
        <p:nvCxnSpPr>
          <p:cNvPr id="11" name="Straight Arrow Connector 10"/>
          <p:cNvCxnSpPr/>
          <p:nvPr/>
        </p:nvCxnSpPr>
        <p:spPr>
          <a:xfrm>
            <a:off x="2230243" y="3571665"/>
            <a:ext cx="7434" cy="99290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9005" y="3042919"/>
            <a:ext cx="2549911" cy="369332"/>
          </a:xfrm>
          <a:prstGeom prst="rect">
            <a:avLst/>
          </a:prstGeom>
          <a:noFill/>
          <a:ln>
            <a:solidFill>
              <a:schemeClr val="tx1"/>
            </a:solidFill>
          </a:ln>
        </p:spPr>
        <p:txBody>
          <a:bodyPr wrap="square" rtlCol="0">
            <a:spAutoFit/>
          </a:bodyPr>
          <a:lstStyle/>
          <a:p>
            <a:pPr algn="ctr"/>
            <a:r>
              <a:rPr lang="en-US" dirty="0" smtClean="0"/>
              <a:t>Fibromyalgia Symptoms</a:t>
            </a:r>
            <a:endParaRPr lang="en-US" dirty="0"/>
          </a:p>
        </p:txBody>
      </p:sp>
      <p:cxnSp>
        <p:nvCxnSpPr>
          <p:cNvPr id="10" name="Straight Arrow Connector 9"/>
          <p:cNvCxnSpPr/>
          <p:nvPr/>
        </p:nvCxnSpPr>
        <p:spPr>
          <a:xfrm>
            <a:off x="2230243" y="5101262"/>
            <a:ext cx="7434" cy="992901"/>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99892" y="6265732"/>
            <a:ext cx="2468136" cy="369332"/>
          </a:xfrm>
          <a:prstGeom prst="rect">
            <a:avLst/>
          </a:prstGeom>
          <a:noFill/>
          <a:ln>
            <a:solidFill>
              <a:schemeClr val="tx1"/>
            </a:solidFill>
          </a:ln>
        </p:spPr>
        <p:txBody>
          <a:bodyPr wrap="square" rtlCol="0">
            <a:spAutoFit/>
          </a:bodyPr>
          <a:lstStyle/>
          <a:p>
            <a:pPr algn="ctr"/>
            <a:r>
              <a:rPr lang="en-US" dirty="0" smtClean="0"/>
              <a:t>CNS Circuits</a:t>
            </a:r>
            <a:endParaRPr lang="en-US" dirty="0"/>
          </a:p>
        </p:txBody>
      </p:sp>
    </p:spTree>
    <p:extLst>
      <p:ext uri="{BB962C8B-B14F-4D97-AF65-F5344CB8AC3E}">
        <p14:creationId xmlns:p14="http://schemas.microsoft.com/office/powerpoint/2010/main" val="7608981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Fibromyalgia (FM) Mood Issues</a:t>
            </a:r>
          </a:p>
        </p:txBody>
      </p:sp>
      <p:sp>
        <p:nvSpPr>
          <p:cNvPr id="3" name="Content Placeholder 2"/>
          <p:cNvSpPr>
            <a:spLocks noGrp="1"/>
          </p:cNvSpPr>
          <p:nvPr>
            <p:ph idx="1"/>
          </p:nvPr>
        </p:nvSpPr>
        <p:spPr>
          <a:xfrm>
            <a:off x="628650" y="1825625"/>
            <a:ext cx="5013867" cy="4351338"/>
          </a:xfrm>
        </p:spPr>
        <p:txBody>
          <a:bodyPr>
            <a:normAutofit/>
          </a:bodyPr>
          <a:lstStyle/>
          <a:p>
            <a:r>
              <a:rPr lang="en-US" dirty="0" smtClean="0"/>
              <a:t>Emotion </a:t>
            </a:r>
            <a:r>
              <a:rPr lang="en-US" dirty="0"/>
              <a:t>A</a:t>
            </a:r>
            <a:r>
              <a:rPr lang="en-US" dirty="0" smtClean="0"/>
              <a:t>wareness and Expression </a:t>
            </a:r>
            <a:r>
              <a:rPr lang="en-US" dirty="0"/>
              <a:t>T</a:t>
            </a:r>
            <a:r>
              <a:rPr lang="en-US" dirty="0" smtClean="0"/>
              <a:t>herapy</a:t>
            </a:r>
          </a:p>
          <a:p>
            <a:pPr lvl="1"/>
            <a:r>
              <a:rPr lang="en-US" dirty="0" smtClean="0"/>
              <a:t>Disclose stressors</a:t>
            </a:r>
          </a:p>
          <a:p>
            <a:pPr lvl="1"/>
            <a:r>
              <a:rPr lang="en-US" dirty="0" smtClean="0"/>
              <a:t>Identify / express emotions </a:t>
            </a:r>
          </a:p>
          <a:p>
            <a:pPr lvl="1"/>
            <a:r>
              <a:rPr lang="en-US" dirty="0" smtClean="0"/>
              <a:t>Weekly expressive writing</a:t>
            </a:r>
          </a:p>
          <a:p>
            <a:pPr lvl="1"/>
            <a:r>
              <a:rPr lang="en-US" dirty="0" smtClean="0"/>
              <a:t>Express forgiveness / gratitude</a:t>
            </a:r>
            <a:endParaRPr lang="en-US" dirty="0"/>
          </a:p>
          <a:p>
            <a:r>
              <a:rPr lang="en-US" dirty="0" smtClean="0"/>
              <a:t>Reduced widespread pain and overall FM symptoms </a:t>
            </a:r>
          </a:p>
          <a:p>
            <a:r>
              <a:rPr lang="en-US" dirty="0" smtClean="0"/>
              <a:t>Emotions are central to FM</a:t>
            </a:r>
          </a:p>
          <a:p>
            <a:endParaRPr lang="en-US" dirty="0"/>
          </a:p>
        </p:txBody>
      </p:sp>
      <p:pic>
        <p:nvPicPr>
          <p:cNvPr id="4" name="Picture 3"/>
          <p:cNvPicPr>
            <a:picLocks noChangeAspect="1"/>
          </p:cNvPicPr>
          <p:nvPr/>
        </p:nvPicPr>
        <p:blipFill>
          <a:blip r:embed="rId3"/>
          <a:stretch>
            <a:fillRect/>
          </a:stretch>
        </p:blipFill>
        <p:spPr>
          <a:xfrm>
            <a:off x="5737883" y="1942268"/>
            <a:ext cx="2619375" cy="1743075"/>
          </a:xfrm>
          <a:prstGeom prst="rect">
            <a:avLst/>
          </a:prstGeom>
        </p:spPr>
      </p:pic>
      <p:sp>
        <p:nvSpPr>
          <p:cNvPr id="5" name="TextBox 4"/>
          <p:cNvSpPr txBox="1"/>
          <p:nvPr/>
        </p:nvSpPr>
        <p:spPr>
          <a:xfrm>
            <a:off x="7234350" y="6311899"/>
            <a:ext cx="1365887" cy="276999"/>
          </a:xfrm>
          <a:prstGeom prst="rect">
            <a:avLst/>
          </a:prstGeom>
          <a:noFill/>
        </p:spPr>
        <p:txBody>
          <a:bodyPr wrap="none" rtlCol="0">
            <a:spAutoFit/>
          </a:bodyPr>
          <a:lstStyle/>
          <a:p>
            <a:pPr algn="r"/>
            <a:r>
              <a:rPr lang="en-US" sz="1200" dirty="0"/>
              <a:t>Lumley et al., </a:t>
            </a:r>
            <a:r>
              <a:rPr lang="en-US" sz="1200" dirty="0" smtClean="0"/>
              <a:t>2017</a:t>
            </a:r>
          </a:p>
        </p:txBody>
      </p:sp>
    </p:spTree>
    <p:extLst>
      <p:ext uri="{BB962C8B-B14F-4D97-AF65-F5344CB8AC3E}">
        <p14:creationId xmlns:p14="http://schemas.microsoft.com/office/powerpoint/2010/main" val="392677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Study</a:t>
            </a:r>
            <a:endParaRPr lang="en-US" dirty="0"/>
          </a:p>
        </p:txBody>
      </p:sp>
      <p:sp>
        <p:nvSpPr>
          <p:cNvPr id="3" name="Content Placeholder 2"/>
          <p:cNvSpPr>
            <a:spLocks noGrp="1"/>
          </p:cNvSpPr>
          <p:nvPr>
            <p:ph idx="1"/>
          </p:nvPr>
        </p:nvSpPr>
        <p:spPr>
          <a:xfrm>
            <a:off x="628650" y="1825624"/>
            <a:ext cx="7886699" cy="4666615"/>
          </a:xfrm>
        </p:spPr>
        <p:txBody>
          <a:bodyPr>
            <a:normAutofit/>
          </a:bodyPr>
          <a:lstStyle/>
          <a:p>
            <a:pPr marL="0" indent="0">
              <a:buNone/>
            </a:pPr>
            <a:r>
              <a:rPr lang="en-US" dirty="0" smtClean="0"/>
              <a:t>Which aspects of emotional awareness are most closely related to FM symptoms?</a:t>
            </a:r>
            <a:endParaRPr lang="en-US" dirty="0"/>
          </a:p>
        </p:txBody>
      </p:sp>
      <p:pic>
        <p:nvPicPr>
          <p:cNvPr id="7" name="Picture 6"/>
          <p:cNvPicPr>
            <a:picLocks noChangeAspect="1"/>
          </p:cNvPicPr>
          <p:nvPr/>
        </p:nvPicPr>
        <p:blipFill>
          <a:blip r:embed="rId3"/>
          <a:stretch>
            <a:fillRect/>
          </a:stretch>
        </p:blipFill>
        <p:spPr>
          <a:xfrm>
            <a:off x="4122510" y="2933700"/>
            <a:ext cx="3712550" cy="2999740"/>
          </a:xfrm>
          <a:prstGeom prst="rect">
            <a:avLst/>
          </a:prstGeom>
        </p:spPr>
      </p:pic>
    </p:spTree>
    <p:extLst>
      <p:ext uri="{BB962C8B-B14F-4D97-AF65-F5344CB8AC3E}">
        <p14:creationId xmlns:p14="http://schemas.microsoft.com/office/powerpoint/2010/main" val="368048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Method</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2924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Participants</a:t>
            </a:r>
            <a:endParaRPr lang="en-US" dirty="0"/>
          </a:p>
        </p:txBody>
      </p:sp>
      <p:sp>
        <p:nvSpPr>
          <p:cNvPr id="3" name="Content Placeholder 2"/>
          <p:cNvSpPr>
            <a:spLocks noGrp="1"/>
          </p:cNvSpPr>
          <p:nvPr>
            <p:ph idx="1"/>
          </p:nvPr>
        </p:nvSpPr>
        <p:spPr/>
        <p:txBody>
          <a:bodyPr>
            <a:normAutofit fontScale="92500" lnSpcReduction="20000"/>
          </a:bodyPr>
          <a:lstStyle/>
          <a:p>
            <a:r>
              <a:rPr lang="en-US" sz="2200" dirty="0" smtClean="0"/>
              <a:t>Recruited from community for a study on FM treatments</a:t>
            </a:r>
          </a:p>
          <a:p>
            <a:r>
              <a:rPr lang="en-US" sz="2200" dirty="0" smtClean="0"/>
              <a:t>Screening</a:t>
            </a:r>
          </a:p>
          <a:p>
            <a:pPr lvl="1"/>
            <a:r>
              <a:rPr lang="en-US" sz="1900" dirty="0" smtClean="0"/>
              <a:t>Met criteria for FM according to 1990 or 2011 American College of Rheumatology criteria</a:t>
            </a:r>
          </a:p>
          <a:p>
            <a:pPr lvl="1"/>
            <a:r>
              <a:rPr lang="en-US" sz="1900" dirty="0" smtClean="0"/>
              <a:t>Had FM as their primary issue</a:t>
            </a:r>
          </a:p>
          <a:p>
            <a:pPr lvl="1"/>
            <a:r>
              <a:rPr lang="en-US" sz="1900" dirty="0" smtClean="0"/>
              <a:t>Spoke English</a:t>
            </a:r>
          </a:p>
          <a:p>
            <a:pPr lvl="1"/>
            <a:r>
              <a:rPr lang="en-US" sz="1900" dirty="0" smtClean="0"/>
              <a:t>Could engage in group therapy</a:t>
            </a:r>
          </a:p>
          <a:p>
            <a:pPr lvl="1"/>
            <a:r>
              <a:rPr lang="en-US" sz="1900" dirty="0" smtClean="0"/>
              <a:t>Were motivated to improve</a:t>
            </a:r>
          </a:p>
          <a:p>
            <a:pPr lvl="1"/>
            <a:r>
              <a:rPr lang="en-US" sz="1900" dirty="0" smtClean="0"/>
              <a:t>Had no comorbid autoimmune disorders, history of serious mental illness, cognitive impairment, psychosis, suicidality, recent alcohol/drug dependence, pending or recent FM-related litigation or disability</a:t>
            </a:r>
          </a:p>
          <a:p>
            <a:r>
              <a:rPr lang="en-US" sz="2400" dirty="0"/>
              <a:t>757 people had telephone </a:t>
            </a:r>
            <a:r>
              <a:rPr lang="en-US" sz="2400" dirty="0" smtClean="0"/>
              <a:t>or in-person screening</a:t>
            </a:r>
            <a:endParaRPr lang="en-US" sz="2400" dirty="0"/>
          </a:p>
          <a:p>
            <a:r>
              <a:rPr lang="en-US" sz="2200" dirty="0" smtClean="0"/>
              <a:t>230 met study criteria and were </a:t>
            </a:r>
            <a:r>
              <a:rPr lang="en-US" sz="2200" dirty="0"/>
              <a:t>formed into 40 treatment groups</a:t>
            </a:r>
          </a:p>
          <a:p>
            <a:pPr lvl="1"/>
            <a:r>
              <a:rPr lang="en-US" sz="2200" dirty="0"/>
              <a:t>216 females, 14 males</a:t>
            </a:r>
          </a:p>
          <a:p>
            <a:pPr lvl="1"/>
            <a:r>
              <a:rPr lang="en-US" sz="2200" dirty="0" smtClean="0"/>
              <a:t>Aged 20 – 74 (M 49.1, SD </a:t>
            </a:r>
            <a:r>
              <a:rPr lang="en-US" sz="2200" dirty="0"/>
              <a:t>12.2)</a:t>
            </a:r>
          </a:p>
          <a:p>
            <a:pPr lvl="1"/>
            <a:r>
              <a:rPr lang="en-US" sz="2200" dirty="0"/>
              <a:t>95% identified as White</a:t>
            </a:r>
          </a:p>
          <a:p>
            <a:pPr lvl="1"/>
            <a:endParaRPr lang="en-US" sz="1700" dirty="0" smtClean="0"/>
          </a:p>
        </p:txBody>
      </p:sp>
      <p:sp>
        <p:nvSpPr>
          <p:cNvPr id="4" name="TextBox 3"/>
          <p:cNvSpPr txBox="1"/>
          <p:nvPr/>
        </p:nvSpPr>
        <p:spPr>
          <a:xfrm>
            <a:off x="7149463" y="6311899"/>
            <a:ext cx="1365887" cy="276999"/>
          </a:xfrm>
          <a:prstGeom prst="rect">
            <a:avLst/>
          </a:prstGeom>
          <a:noFill/>
        </p:spPr>
        <p:txBody>
          <a:bodyPr wrap="none" rtlCol="0">
            <a:spAutoFit/>
          </a:bodyPr>
          <a:lstStyle/>
          <a:p>
            <a:r>
              <a:rPr lang="en-US" sz="1200" dirty="0"/>
              <a:t>Lumley et al., </a:t>
            </a:r>
            <a:r>
              <a:rPr lang="en-US" sz="1200" dirty="0" smtClean="0"/>
              <a:t>2017</a:t>
            </a:r>
            <a:endParaRPr lang="en-US" sz="1200" dirty="0"/>
          </a:p>
        </p:txBody>
      </p:sp>
    </p:spTree>
    <p:extLst>
      <p:ext uri="{BB962C8B-B14F-4D97-AF65-F5344CB8AC3E}">
        <p14:creationId xmlns:p14="http://schemas.microsoft.com/office/powerpoint/2010/main" val="2910701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lstStyle/>
          <a:p>
            <a:r>
              <a:rPr lang="en-US" dirty="0" smtClean="0"/>
              <a:t>Levels of Emotional Awareness Scale</a:t>
            </a:r>
          </a:p>
          <a:p>
            <a:pPr marL="914400" lvl="2" indent="0">
              <a:buNone/>
            </a:pPr>
            <a:r>
              <a:rPr lang="en-US" dirty="0" smtClean="0"/>
              <a:t>You slide into home base.  The catcher touches you with the ball, but she is too late. You’ve scored a home run.</a:t>
            </a:r>
          </a:p>
          <a:p>
            <a:pPr marL="914400" lvl="2" indent="0">
              <a:buNone/>
            </a:pPr>
            <a:endParaRPr lang="en-US" dirty="0" smtClean="0"/>
          </a:p>
          <a:p>
            <a:pPr marL="914400" lvl="2" indent="0">
              <a:buNone/>
            </a:pPr>
            <a:endParaRPr lang="en-US" dirty="0"/>
          </a:p>
          <a:p>
            <a:pPr marL="914400" lvl="2" indent="0">
              <a:buNone/>
            </a:pPr>
            <a:endParaRPr lang="en-US" dirty="0" smtClean="0"/>
          </a:p>
          <a:p>
            <a:pPr marL="914400" lvl="2" indent="0">
              <a:buNone/>
            </a:pPr>
            <a:endParaRPr lang="en-US" dirty="0"/>
          </a:p>
          <a:p>
            <a:pPr marL="914400" lvl="2" indent="0">
              <a:buNone/>
            </a:pPr>
            <a:endParaRPr lang="en-US" dirty="0" smtClean="0"/>
          </a:p>
          <a:p>
            <a:pPr marL="914400" lvl="2" indent="0">
              <a:buNone/>
            </a:pPr>
            <a:endParaRPr lang="en-US" dirty="0"/>
          </a:p>
          <a:p>
            <a:pPr marL="914400" lvl="2" indent="0">
              <a:buNone/>
            </a:pPr>
            <a:endParaRPr lang="en-US" dirty="0" smtClean="0"/>
          </a:p>
          <a:p>
            <a:pPr marL="914400" lvl="2" indent="0">
              <a:buNone/>
            </a:pPr>
            <a:endParaRPr lang="en-US" dirty="0" smtClean="0"/>
          </a:p>
          <a:p>
            <a:pPr lvl="3"/>
            <a:endParaRPr lang="en-US" dirty="0" smtClean="0"/>
          </a:p>
        </p:txBody>
      </p:sp>
      <p:pic>
        <p:nvPicPr>
          <p:cNvPr id="4" name="Picture 3"/>
          <p:cNvPicPr>
            <a:picLocks noChangeAspect="1"/>
          </p:cNvPicPr>
          <p:nvPr/>
        </p:nvPicPr>
        <p:blipFill>
          <a:blip r:embed="rId3"/>
          <a:stretch>
            <a:fillRect/>
          </a:stretch>
        </p:blipFill>
        <p:spPr>
          <a:xfrm>
            <a:off x="2246122" y="3076575"/>
            <a:ext cx="4651756" cy="3488817"/>
          </a:xfrm>
          <a:prstGeom prst="rect">
            <a:avLst/>
          </a:prstGeom>
        </p:spPr>
      </p:pic>
    </p:spTree>
    <p:extLst>
      <p:ext uri="{BB962C8B-B14F-4D97-AF65-F5344CB8AC3E}">
        <p14:creationId xmlns:p14="http://schemas.microsoft.com/office/powerpoint/2010/main" val="42613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lstStyle/>
          <a:p>
            <a:r>
              <a:rPr lang="en-US" dirty="0" smtClean="0"/>
              <a:t>Levels of Emotional Awareness Scale</a:t>
            </a:r>
          </a:p>
          <a:p>
            <a:pPr marL="914400" lvl="2" indent="0">
              <a:buNone/>
            </a:pPr>
            <a:r>
              <a:rPr lang="en-US" dirty="0" smtClean="0"/>
              <a:t>You slide into home base.  The catcher touches you with the ball, but she is too late. You’ve scored a home run.</a:t>
            </a:r>
          </a:p>
          <a:p>
            <a:pPr marL="914400" lvl="2" indent="0">
              <a:buNone/>
            </a:pPr>
            <a:endParaRPr lang="en-US" dirty="0" smtClean="0"/>
          </a:p>
          <a:p>
            <a:pPr marL="914400" lvl="2" indent="0">
              <a:buNone/>
            </a:pPr>
            <a:r>
              <a:rPr lang="en-US" dirty="0" smtClean="0"/>
              <a:t>I would feel happy and proud, but I’d also be in pain.  I might cry.  The catcher would be annoyed that I got the home run, but also worried if she thought I was hurt.</a:t>
            </a:r>
          </a:p>
          <a:p>
            <a:pPr marL="914400" lvl="2" indent="0">
              <a:buNone/>
            </a:pPr>
            <a:endParaRPr lang="en-US" dirty="0"/>
          </a:p>
          <a:p>
            <a:pPr marL="914400" lvl="2" indent="0">
              <a:buNone/>
            </a:pPr>
            <a:endParaRPr lang="en-US" dirty="0" smtClean="0"/>
          </a:p>
          <a:p>
            <a:pPr marL="914400" lvl="2" indent="0">
              <a:buNone/>
            </a:pPr>
            <a:endParaRPr lang="en-US" dirty="0"/>
          </a:p>
          <a:p>
            <a:pPr marL="914400" lvl="2" indent="0">
              <a:buNone/>
            </a:pPr>
            <a:endParaRPr lang="en-US" dirty="0" smtClean="0"/>
          </a:p>
          <a:p>
            <a:pPr marL="914400" lvl="2" indent="0">
              <a:buNone/>
            </a:pPr>
            <a:endParaRPr lang="en-US" dirty="0"/>
          </a:p>
          <a:p>
            <a:pPr marL="914400" lvl="2" indent="0">
              <a:buNone/>
            </a:pPr>
            <a:endParaRPr lang="en-US" dirty="0" smtClean="0"/>
          </a:p>
          <a:p>
            <a:pPr marL="914400" lvl="2" indent="0">
              <a:buNone/>
            </a:pPr>
            <a:endParaRPr lang="en-US" dirty="0" smtClean="0"/>
          </a:p>
          <a:p>
            <a:pPr lvl="3"/>
            <a:endParaRPr lang="en-US" dirty="0" smtClean="0"/>
          </a:p>
        </p:txBody>
      </p:sp>
    </p:spTree>
    <p:extLst>
      <p:ext uri="{BB962C8B-B14F-4D97-AF65-F5344CB8AC3E}">
        <p14:creationId xmlns:p14="http://schemas.microsoft.com/office/powerpoint/2010/main" val="33948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normAutofit/>
          </a:bodyPr>
          <a:lstStyle/>
          <a:p>
            <a:r>
              <a:rPr lang="en-US" dirty="0" smtClean="0"/>
              <a:t>Levels of Emotional Awareness Scale</a:t>
            </a:r>
          </a:p>
          <a:p>
            <a:pPr marL="914400" lvl="2" indent="0">
              <a:buNone/>
            </a:pPr>
            <a:r>
              <a:rPr lang="en-US" dirty="0" smtClean="0"/>
              <a:t>You slide into home base.  The catcher touches you with the ball, but she is too late. You’ve scored a home run.</a:t>
            </a:r>
          </a:p>
          <a:p>
            <a:pPr marL="914400" lvl="2" indent="0">
              <a:buNone/>
            </a:pPr>
            <a:endParaRPr lang="en-US" dirty="0" smtClean="0"/>
          </a:p>
          <a:p>
            <a:pPr marL="914400" lvl="2" indent="0">
              <a:buNone/>
            </a:pPr>
            <a:r>
              <a:rPr lang="en-US" dirty="0" smtClean="0"/>
              <a:t>I would </a:t>
            </a:r>
            <a:r>
              <a:rPr lang="en-US" dirty="0" smtClean="0">
                <a:solidFill>
                  <a:srgbClr val="000000"/>
                </a:solidFill>
              </a:rPr>
              <a:t>feel happy and proud, but I’d also be in pain.  I might cry.  The catcher would be annoyed that I got the </a:t>
            </a:r>
            <a:r>
              <a:rPr lang="en-US" dirty="0"/>
              <a:t>home run</a:t>
            </a:r>
            <a:r>
              <a:rPr lang="en-US" dirty="0" smtClean="0">
                <a:solidFill>
                  <a:srgbClr val="000000"/>
                </a:solidFill>
              </a:rPr>
              <a:t>, but also worried if she </a:t>
            </a:r>
            <a:r>
              <a:rPr lang="en-US" dirty="0" smtClean="0"/>
              <a:t>thought I was </a:t>
            </a:r>
            <a:r>
              <a:rPr lang="en-US" dirty="0" smtClean="0">
                <a:solidFill>
                  <a:srgbClr val="000000"/>
                </a:solidFill>
              </a:rPr>
              <a:t>hurt.</a:t>
            </a:r>
            <a:endParaRPr lang="en-US" dirty="0" smtClean="0">
              <a:solidFill>
                <a:srgbClr val="FF0000"/>
              </a:solidFill>
            </a:endParaRPr>
          </a:p>
          <a:p>
            <a:pPr lvl="3"/>
            <a:endParaRPr lang="en-US" dirty="0" smtClean="0"/>
          </a:p>
        </p:txBody>
      </p:sp>
    </p:spTree>
    <p:extLst>
      <p:ext uri="{BB962C8B-B14F-4D97-AF65-F5344CB8AC3E}">
        <p14:creationId xmlns:p14="http://schemas.microsoft.com/office/powerpoint/2010/main" val="1302920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normAutofit/>
          </a:bodyPr>
          <a:lstStyle/>
          <a:p>
            <a:r>
              <a:rPr lang="en-US" dirty="0" smtClean="0"/>
              <a:t>Levels of Emotional Awareness Scale</a:t>
            </a:r>
          </a:p>
          <a:p>
            <a:pPr marL="914400" lvl="2" indent="0">
              <a:buNone/>
            </a:pPr>
            <a:r>
              <a:rPr lang="en-US" dirty="0" smtClean="0"/>
              <a:t>You slide into home base.  The catcher touches you with the ball, but she is too late. You’ve scored a home run.</a:t>
            </a:r>
          </a:p>
          <a:p>
            <a:pPr marL="914400" lvl="2" indent="0">
              <a:buNone/>
            </a:pPr>
            <a:endParaRPr lang="en-US" dirty="0" smtClean="0"/>
          </a:p>
          <a:p>
            <a:pPr marL="914400" lvl="2" indent="0">
              <a:buNone/>
            </a:pPr>
            <a:r>
              <a:rPr lang="en-US" dirty="0" smtClean="0"/>
              <a:t>I would </a:t>
            </a:r>
            <a:r>
              <a:rPr lang="en-US" dirty="0" smtClean="0">
                <a:solidFill>
                  <a:srgbClr val="000000"/>
                </a:solidFill>
              </a:rPr>
              <a:t>feel happy and proud, but I’d also be in pain.  I might cry.  The catcher would be annoyed that I got the </a:t>
            </a:r>
            <a:r>
              <a:rPr lang="en-US" dirty="0"/>
              <a:t>home run</a:t>
            </a:r>
            <a:r>
              <a:rPr lang="en-US" dirty="0" smtClean="0">
                <a:solidFill>
                  <a:srgbClr val="000000"/>
                </a:solidFill>
              </a:rPr>
              <a:t>, but also worried if she </a:t>
            </a:r>
            <a:r>
              <a:rPr lang="en-US" dirty="0" smtClean="0">
                <a:solidFill>
                  <a:srgbClr val="FF0000"/>
                </a:solidFill>
              </a:rPr>
              <a:t>thought</a:t>
            </a:r>
            <a:r>
              <a:rPr lang="en-US" dirty="0" smtClean="0">
                <a:solidFill>
                  <a:srgbClr val="000000"/>
                </a:solidFill>
              </a:rPr>
              <a:t> I was hurt.</a:t>
            </a:r>
          </a:p>
          <a:p>
            <a:pPr marL="914400" lvl="2" indent="0">
              <a:buNone/>
            </a:pPr>
            <a:r>
              <a:rPr lang="en-US" dirty="0" smtClean="0">
                <a:solidFill>
                  <a:srgbClr val="FF0000"/>
                </a:solidFill>
              </a:rPr>
              <a:t>0</a:t>
            </a:r>
            <a:r>
              <a:rPr lang="en-US" dirty="0">
                <a:solidFill>
                  <a:srgbClr val="FF0000"/>
                </a:solidFill>
              </a:rPr>
              <a:t> </a:t>
            </a:r>
            <a:r>
              <a:rPr lang="en-US" dirty="0" smtClean="0">
                <a:solidFill>
                  <a:srgbClr val="FF0000"/>
                </a:solidFill>
              </a:rPr>
              <a:t>    Cognitions</a:t>
            </a:r>
          </a:p>
          <a:p>
            <a:pPr lvl="3"/>
            <a:endParaRPr lang="en-US" dirty="0" smtClean="0"/>
          </a:p>
        </p:txBody>
      </p:sp>
    </p:spTree>
    <p:extLst>
      <p:ext uri="{BB962C8B-B14F-4D97-AF65-F5344CB8AC3E}">
        <p14:creationId xmlns:p14="http://schemas.microsoft.com/office/powerpoint/2010/main" val="14606765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Fibromyalgia (FM) Symptoms</a:t>
            </a:r>
            <a:endParaRPr lang="en-US" dirty="0"/>
          </a:p>
        </p:txBody>
      </p:sp>
      <p:sp>
        <p:nvSpPr>
          <p:cNvPr id="4" name="Content Placeholder 3"/>
          <p:cNvSpPr>
            <a:spLocks noGrp="1"/>
          </p:cNvSpPr>
          <p:nvPr>
            <p:ph idx="1"/>
          </p:nvPr>
        </p:nvSpPr>
        <p:spPr/>
        <p:txBody>
          <a:bodyPr>
            <a:normAutofit/>
          </a:bodyPr>
          <a:lstStyle/>
          <a:p>
            <a:r>
              <a:rPr lang="en-US" dirty="0" smtClean="0"/>
              <a:t>Widespread musculoskeletal pain</a:t>
            </a:r>
          </a:p>
          <a:p>
            <a:r>
              <a:rPr lang="en-US" dirty="0" smtClean="0"/>
              <a:t>Fatigue</a:t>
            </a:r>
          </a:p>
          <a:p>
            <a:r>
              <a:rPr lang="en-US" dirty="0" smtClean="0"/>
              <a:t>Memory problems</a:t>
            </a:r>
          </a:p>
          <a:p>
            <a:r>
              <a:rPr lang="en-US" dirty="0" smtClean="0"/>
              <a:t>Attention problems</a:t>
            </a:r>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a:p>
          <a:p>
            <a:pPr marL="0" indent="0">
              <a:buNone/>
            </a:pPr>
            <a:endParaRPr lang="en-GB" sz="1200" dirty="0" smtClean="0"/>
          </a:p>
        </p:txBody>
      </p:sp>
      <p:sp>
        <p:nvSpPr>
          <p:cNvPr id="3" name="TextBox 2"/>
          <p:cNvSpPr txBox="1"/>
          <p:nvPr/>
        </p:nvSpPr>
        <p:spPr>
          <a:xfrm>
            <a:off x="4906536" y="6400801"/>
            <a:ext cx="3708451" cy="276999"/>
          </a:xfrm>
          <a:prstGeom prst="rect">
            <a:avLst/>
          </a:prstGeom>
          <a:noFill/>
        </p:spPr>
        <p:txBody>
          <a:bodyPr wrap="none" rtlCol="0">
            <a:spAutoFit/>
          </a:bodyPr>
          <a:lstStyle/>
          <a:p>
            <a:r>
              <a:rPr lang="en-GB" sz="1200" dirty="0"/>
              <a:t>Hsu, </a:t>
            </a:r>
            <a:r>
              <a:rPr lang="en-GB" sz="1200" dirty="0" err="1"/>
              <a:t>Schubiner</a:t>
            </a:r>
            <a:r>
              <a:rPr lang="en-GB" sz="1200" dirty="0"/>
              <a:t>, Lumley, </a:t>
            </a:r>
            <a:r>
              <a:rPr lang="en-GB" sz="1200" dirty="0" err="1"/>
              <a:t>Stracks</a:t>
            </a:r>
            <a:r>
              <a:rPr lang="en-GB" sz="1200" dirty="0"/>
              <a:t>, </a:t>
            </a:r>
            <a:r>
              <a:rPr lang="en-GB" sz="1200" dirty="0" err="1"/>
              <a:t>Clauw</a:t>
            </a:r>
            <a:r>
              <a:rPr lang="en-GB" sz="1200" dirty="0"/>
              <a:t>, &amp; Williams, </a:t>
            </a:r>
            <a:r>
              <a:rPr lang="en-GB" sz="1200" dirty="0" smtClean="0"/>
              <a:t>2010</a:t>
            </a:r>
            <a:endParaRPr lang="en-US" sz="1200" dirty="0"/>
          </a:p>
        </p:txBody>
      </p:sp>
      <p:pic>
        <p:nvPicPr>
          <p:cNvPr id="7" name="Picture 4" descr="chronische pij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8647" y="2995960"/>
            <a:ext cx="4610697" cy="3070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763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normAutofit/>
          </a:bodyPr>
          <a:lstStyle/>
          <a:p>
            <a:r>
              <a:rPr lang="en-US" dirty="0" smtClean="0"/>
              <a:t>Levels of Emotional Awareness Scale </a:t>
            </a:r>
          </a:p>
          <a:p>
            <a:pPr marL="914400" lvl="2" indent="0">
              <a:buNone/>
            </a:pPr>
            <a:r>
              <a:rPr lang="en-US" dirty="0" smtClean="0"/>
              <a:t>You slide into home base.  The catcher touches you with the ball, but she is too late. You’ve scored a home run. </a:t>
            </a:r>
          </a:p>
          <a:p>
            <a:pPr marL="914400" lvl="2" indent="0">
              <a:buNone/>
            </a:pPr>
            <a:endParaRPr lang="en-US" dirty="0" smtClean="0"/>
          </a:p>
          <a:p>
            <a:pPr marL="914400" lvl="2" indent="0">
              <a:buNone/>
            </a:pPr>
            <a:r>
              <a:rPr lang="en-US" dirty="0" smtClean="0"/>
              <a:t>I would </a:t>
            </a:r>
            <a:r>
              <a:rPr lang="en-US" dirty="0" smtClean="0">
                <a:solidFill>
                  <a:srgbClr val="000000"/>
                </a:solidFill>
              </a:rPr>
              <a:t>feel happy and proud, but I’d also be in </a:t>
            </a:r>
            <a:r>
              <a:rPr lang="en-US" dirty="0" smtClean="0">
                <a:solidFill>
                  <a:schemeClr val="accent2"/>
                </a:solidFill>
              </a:rPr>
              <a:t>pain</a:t>
            </a:r>
            <a:r>
              <a:rPr lang="en-US" dirty="0" smtClean="0">
                <a:solidFill>
                  <a:srgbClr val="000000"/>
                </a:solidFill>
              </a:rPr>
              <a:t>.  I might cry.  The catcher would be annoyed that I got the </a:t>
            </a:r>
            <a:r>
              <a:rPr lang="en-US" dirty="0"/>
              <a:t>home run</a:t>
            </a:r>
            <a:r>
              <a:rPr lang="en-US" dirty="0" smtClean="0">
                <a:solidFill>
                  <a:srgbClr val="000000"/>
                </a:solidFill>
              </a:rPr>
              <a:t>, but also worried if she </a:t>
            </a:r>
            <a:r>
              <a:rPr lang="en-US" dirty="0" smtClean="0">
                <a:solidFill>
                  <a:srgbClr val="FF0000"/>
                </a:solidFill>
              </a:rPr>
              <a:t>thought</a:t>
            </a:r>
            <a:r>
              <a:rPr lang="en-US" dirty="0" smtClean="0">
                <a:solidFill>
                  <a:srgbClr val="000000"/>
                </a:solidFill>
              </a:rPr>
              <a:t> I was </a:t>
            </a:r>
            <a:r>
              <a:rPr lang="en-US" dirty="0" smtClean="0">
                <a:solidFill>
                  <a:schemeClr val="accent2"/>
                </a:solidFill>
              </a:rPr>
              <a:t>hurt</a:t>
            </a:r>
            <a:r>
              <a:rPr lang="en-US" dirty="0" smtClean="0">
                <a:solidFill>
                  <a:srgbClr val="000000"/>
                </a:solidFill>
              </a:rPr>
              <a:t>.</a:t>
            </a:r>
          </a:p>
          <a:p>
            <a:pPr marL="914400" lvl="2" indent="0">
              <a:buNone/>
            </a:pPr>
            <a:r>
              <a:rPr lang="en-US" dirty="0" smtClean="0">
                <a:solidFill>
                  <a:srgbClr val="FF0000"/>
                </a:solidFill>
              </a:rPr>
              <a:t>0</a:t>
            </a:r>
            <a:r>
              <a:rPr lang="en-US" dirty="0">
                <a:solidFill>
                  <a:srgbClr val="FF0000"/>
                </a:solidFill>
              </a:rPr>
              <a:t> </a:t>
            </a:r>
            <a:r>
              <a:rPr lang="en-US" dirty="0" smtClean="0">
                <a:solidFill>
                  <a:srgbClr val="FF0000"/>
                </a:solidFill>
              </a:rPr>
              <a:t>    Cognitions</a:t>
            </a:r>
          </a:p>
          <a:p>
            <a:pPr marL="914400" lvl="2" indent="0">
              <a:buNone/>
            </a:pPr>
            <a:r>
              <a:rPr lang="en-US" dirty="0" smtClean="0">
                <a:solidFill>
                  <a:schemeClr val="accent2"/>
                </a:solidFill>
              </a:rPr>
              <a:t>1     Physical sensations</a:t>
            </a:r>
          </a:p>
          <a:p>
            <a:pPr lvl="3"/>
            <a:endParaRPr lang="en-US" dirty="0" smtClean="0"/>
          </a:p>
        </p:txBody>
      </p:sp>
    </p:spTree>
    <p:extLst>
      <p:ext uri="{BB962C8B-B14F-4D97-AF65-F5344CB8AC3E}">
        <p14:creationId xmlns:p14="http://schemas.microsoft.com/office/powerpoint/2010/main" val="37585059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normAutofit/>
          </a:bodyPr>
          <a:lstStyle/>
          <a:p>
            <a:r>
              <a:rPr lang="en-US" dirty="0" smtClean="0"/>
              <a:t>Levels of Emotional Awareness Scale</a:t>
            </a:r>
          </a:p>
          <a:p>
            <a:pPr marL="914400" lvl="2" indent="0">
              <a:buNone/>
            </a:pPr>
            <a:r>
              <a:rPr lang="en-US" dirty="0" smtClean="0"/>
              <a:t>You slide into home base.  The catcher touches you with the ball, but she is too late. You’ve scored a home run. </a:t>
            </a:r>
          </a:p>
          <a:p>
            <a:pPr marL="914400" lvl="2" indent="0">
              <a:buNone/>
            </a:pPr>
            <a:endParaRPr lang="en-US" dirty="0" smtClean="0"/>
          </a:p>
          <a:p>
            <a:pPr marL="914400" lvl="2" indent="0">
              <a:buNone/>
            </a:pPr>
            <a:r>
              <a:rPr lang="en-US" dirty="0" smtClean="0"/>
              <a:t>I would </a:t>
            </a:r>
            <a:r>
              <a:rPr lang="en-US" dirty="0" smtClean="0">
                <a:solidFill>
                  <a:srgbClr val="000000"/>
                </a:solidFill>
              </a:rPr>
              <a:t>feel happy and proud, but I’d also be in </a:t>
            </a:r>
            <a:r>
              <a:rPr lang="en-US" dirty="0" smtClean="0">
                <a:solidFill>
                  <a:schemeClr val="accent2"/>
                </a:solidFill>
              </a:rPr>
              <a:t>pain</a:t>
            </a:r>
            <a:r>
              <a:rPr lang="en-US" dirty="0" smtClean="0">
                <a:solidFill>
                  <a:srgbClr val="000000"/>
                </a:solidFill>
              </a:rPr>
              <a:t>.  I might </a:t>
            </a:r>
            <a:r>
              <a:rPr lang="en-US" dirty="0" smtClean="0">
                <a:solidFill>
                  <a:srgbClr val="00B0F0"/>
                </a:solidFill>
              </a:rPr>
              <a:t>cry</a:t>
            </a:r>
            <a:r>
              <a:rPr lang="en-US" dirty="0" smtClean="0">
                <a:solidFill>
                  <a:srgbClr val="000000"/>
                </a:solidFill>
              </a:rPr>
              <a:t>.  The catcher would be annoyed that I got the </a:t>
            </a:r>
            <a:r>
              <a:rPr lang="en-US" dirty="0"/>
              <a:t>home run</a:t>
            </a:r>
            <a:r>
              <a:rPr lang="en-US" dirty="0" smtClean="0">
                <a:solidFill>
                  <a:srgbClr val="000000"/>
                </a:solidFill>
              </a:rPr>
              <a:t>, but also worried</a:t>
            </a:r>
            <a:r>
              <a:rPr lang="en-US" dirty="0" smtClean="0">
                <a:solidFill>
                  <a:srgbClr val="00B0F0"/>
                </a:solidFill>
              </a:rPr>
              <a:t> </a:t>
            </a:r>
            <a:r>
              <a:rPr lang="en-US" dirty="0" smtClean="0">
                <a:solidFill>
                  <a:srgbClr val="000000"/>
                </a:solidFill>
              </a:rPr>
              <a:t>if she </a:t>
            </a:r>
            <a:r>
              <a:rPr lang="en-US" dirty="0" smtClean="0">
                <a:solidFill>
                  <a:srgbClr val="FF0000"/>
                </a:solidFill>
              </a:rPr>
              <a:t>thought</a:t>
            </a:r>
            <a:r>
              <a:rPr lang="en-US" dirty="0" smtClean="0">
                <a:solidFill>
                  <a:srgbClr val="000000"/>
                </a:solidFill>
              </a:rPr>
              <a:t> I was </a:t>
            </a:r>
            <a:r>
              <a:rPr lang="en-US" dirty="0" smtClean="0">
                <a:solidFill>
                  <a:schemeClr val="accent2"/>
                </a:solidFill>
              </a:rPr>
              <a:t>hurt</a:t>
            </a:r>
            <a:r>
              <a:rPr lang="en-US" dirty="0" smtClean="0">
                <a:solidFill>
                  <a:srgbClr val="000000"/>
                </a:solidFill>
              </a:rPr>
              <a:t>.</a:t>
            </a:r>
          </a:p>
          <a:p>
            <a:pPr marL="914400" lvl="2" indent="0">
              <a:buNone/>
            </a:pPr>
            <a:r>
              <a:rPr lang="en-US" dirty="0" smtClean="0">
                <a:solidFill>
                  <a:srgbClr val="FF0000"/>
                </a:solidFill>
              </a:rPr>
              <a:t>0</a:t>
            </a:r>
            <a:r>
              <a:rPr lang="en-US" dirty="0">
                <a:solidFill>
                  <a:srgbClr val="FF0000"/>
                </a:solidFill>
              </a:rPr>
              <a:t> </a:t>
            </a:r>
            <a:r>
              <a:rPr lang="en-US" dirty="0" smtClean="0">
                <a:solidFill>
                  <a:srgbClr val="FF0000"/>
                </a:solidFill>
              </a:rPr>
              <a:t>    Cognitions</a:t>
            </a:r>
          </a:p>
          <a:p>
            <a:pPr marL="914400" lvl="2" indent="0">
              <a:buNone/>
            </a:pPr>
            <a:r>
              <a:rPr lang="en-US" dirty="0" smtClean="0">
                <a:solidFill>
                  <a:schemeClr val="accent2"/>
                </a:solidFill>
              </a:rPr>
              <a:t>1     Physical sensations</a:t>
            </a:r>
          </a:p>
          <a:p>
            <a:pPr marL="914400" lvl="2" indent="0">
              <a:buNone/>
            </a:pPr>
            <a:r>
              <a:rPr lang="en-US" dirty="0" smtClean="0">
                <a:solidFill>
                  <a:srgbClr val="00B0F0"/>
                </a:solidFill>
              </a:rPr>
              <a:t>2     Actions related to emotions</a:t>
            </a:r>
          </a:p>
          <a:p>
            <a:pPr lvl="3"/>
            <a:endParaRPr lang="en-US" dirty="0" smtClean="0"/>
          </a:p>
        </p:txBody>
      </p:sp>
    </p:spTree>
    <p:extLst>
      <p:ext uri="{BB962C8B-B14F-4D97-AF65-F5344CB8AC3E}">
        <p14:creationId xmlns:p14="http://schemas.microsoft.com/office/powerpoint/2010/main" val="355797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normAutofit/>
          </a:bodyPr>
          <a:lstStyle/>
          <a:p>
            <a:r>
              <a:rPr lang="en-US" dirty="0" smtClean="0"/>
              <a:t>Levels of Emotional Awareness Scale</a:t>
            </a:r>
          </a:p>
          <a:p>
            <a:pPr marL="914400" lvl="2" indent="0">
              <a:buNone/>
            </a:pPr>
            <a:r>
              <a:rPr lang="en-US" dirty="0" smtClean="0"/>
              <a:t>You slide into home base.  The catcher touches you with the ball, but she is too late. You’ve scored a home run. </a:t>
            </a:r>
          </a:p>
          <a:p>
            <a:pPr marL="914400" lvl="2" indent="0">
              <a:buNone/>
            </a:pPr>
            <a:endParaRPr lang="en-US" dirty="0" smtClean="0"/>
          </a:p>
          <a:p>
            <a:pPr marL="914400" lvl="2" indent="0">
              <a:buNone/>
            </a:pPr>
            <a:r>
              <a:rPr lang="en-US" dirty="0" smtClean="0"/>
              <a:t>I would </a:t>
            </a:r>
            <a:r>
              <a:rPr lang="en-US" dirty="0" smtClean="0">
                <a:solidFill>
                  <a:srgbClr val="000000"/>
                </a:solidFill>
              </a:rPr>
              <a:t>feel </a:t>
            </a:r>
            <a:r>
              <a:rPr lang="en-US" dirty="0" smtClean="0">
                <a:solidFill>
                  <a:schemeClr val="accent6"/>
                </a:solidFill>
              </a:rPr>
              <a:t>happy </a:t>
            </a:r>
            <a:r>
              <a:rPr lang="en-US" dirty="0" smtClean="0">
                <a:solidFill>
                  <a:srgbClr val="000000"/>
                </a:solidFill>
              </a:rPr>
              <a:t>and </a:t>
            </a:r>
            <a:r>
              <a:rPr lang="en-US" dirty="0" smtClean="0">
                <a:solidFill>
                  <a:schemeClr val="accent6"/>
                </a:solidFill>
              </a:rPr>
              <a:t>proud</a:t>
            </a:r>
            <a:r>
              <a:rPr lang="en-US" dirty="0" smtClean="0">
                <a:solidFill>
                  <a:srgbClr val="000000"/>
                </a:solidFill>
              </a:rPr>
              <a:t>, but I’d also be in </a:t>
            </a:r>
            <a:r>
              <a:rPr lang="en-US" dirty="0" smtClean="0">
                <a:solidFill>
                  <a:schemeClr val="accent2"/>
                </a:solidFill>
              </a:rPr>
              <a:t>pain</a:t>
            </a:r>
            <a:r>
              <a:rPr lang="en-US" dirty="0" smtClean="0">
                <a:solidFill>
                  <a:srgbClr val="000000"/>
                </a:solidFill>
              </a:rPr>
              <a:t>.  I might </a:t>
            </a:r>
            <a:r>
              <a:rPr lang="en-US" dirty="0" smtClean="0">
                <a:solidFill>
                  <a:srgbClr val="00B0F0"/>
                </a:solidFill>
              </a:rPr>
              <a:t>cry</a:t>
            </a:r>
            <a:r>
              <a:rPr lang="en-US" dirty="0" smtClean="0">
                <a:solidFill>
                  <a:srgbClr val="000000"/>
                </a:solidFill>
              </a:rPr>
              <a:t>.  The catcher would be </a:t>
            </a:r>
            <a:r>
              <a:rPr lang="en-US" dirty="0" smtClean="0">
                <a:solidFill>
                  <a:schemeClr val="accent6"/>
                </a:solidFill>
              </a:rPr>
              <a:t>annoyed </a:t>
            </a:r>
            <a:r>
              <a:rPr lang="en-US" dirty="0" smtClean="0">
                <a:solidFill>
                  <a:srgbClr val="000000"/>
                </a:solidFill>
              </a:rPr>
              <a:t>that I got the </a:t>
            </a:r>
            <a:r>
              <a:rPr lang="en-US" dirty="0"/>
              <a:t>home run</a:t>
            </a:r>
            <a:r>
              <a:rPr lang="en-US" dirty="0" smtClean="0">
                <a:solidFill>
                  <a:srgbClr val="000000"/>
                </a:solidFill>
              </a:rPr>
              <a:t>, but also </a:t>
            </a:r>
            <a:r>
              <a:rPr lang="en-US" dirty="0" smtClean="0">
                <a:solidFill>
                  <a:schemeClr val="accent6"/>
                </a:solidFill>
              </a:rPr>
              <a:t>worried</a:t>
            </a:r>
            <a:r>
              <a:rPr lang="en-US" dirty="0" smtClean="0">
                <a:solidFill>
                  <a:srgbClr val="00B0F0"/>
                </a:solidFill>
              </a:rPr>
              <a:t> </a:t>
            </a:r>
            <a:r>
              <a:rPr lang="en-US" dirty="0" smtClean="0">
                <a:solidFill>
                  <a:srgbClr val="000000"/>
                </a:solidFill>
              </a:rPr>
              <a:t>if she </a:t>
            </a:r>
            <a:r>
              <a:rPr lang="en-US" dirty="0" smtClean="0">
                <a:solidFill>
                  <a:srgbClr val="FF0000"/>
                </a:solidFill>
              </a:rPr>
              <a:t>thought</a:t>
            </a:r>
            <a:r>
              <a:rPr lang="en-US" dirty="0" smtClean="0">
                <a:solidFill>
                  <a:srgbClr val="000000"/>
                </a:solidFill>
              </a:rPr>
              <a:t> I was </a:t>
            </a:r>
            <a:r>
              <a:rPr lang="en-US" dirty="0" smtClean="0">
                <a:solidFill>
                  <a:schemeClr val="accent2"/>
                </a:solidFill>
              </a:rPr>
              <a:t>hurt</a:t>
            </a:r>
            <a:r>
              <a:rPr lang="en-US" dirty="0" smtClean="0">
                <a:solidFill>
                  <a:srgbClr val="000000"/>
                </a:solidFill>
              </a:rPr>
              <a:t>.</a:t>
            </a:r>
          </a:p>
          <a:p>
            <a:pPr marL="914400" lvl="2" indent="0">
              <a:buNone/>
            </a:pPr>
            <a:r>
              <a:rPr lang="en-US" dirty="0" smtClean="0">
                <a:solidFill>
                  <a:srgbClr val="FF0000"/>
                </a:solidFill>
              </a:rPr>
              <a:t>0</a:t>
            </a:r>
            <a:r>
              <a:rPr lang="en-US" dirty="0">
                <a:solidFill>
                  <a:srgbClr val="FF0000"/>
                </a:solidFill>
              </a:rPr>
              <a:t> </a:t>
            </a:r>
            <a:r>
              <a:rPr lang="en-US" dirty="0" smtClean="0">
                <a:solidFill>
                  <a:srgbClr val="FF0000"/>
                </a:solidFill>
              </a:rPr>
              <a:t>    Cognitions</a:t>
            </a:r>
          </a:p>
          <a:p>
            <a:pPr marL="914400" lvl="2" indent="0">
              <a:buNone/>
            </a:pPr>
            <a:r>
              <a:rPr lang="en-US" dirty="0" smtClean="0">
                <a:solidFill>
                  <a:schemeClr val="accent2"/>
                </a:solidFill>
              </a:rPr>
              <a:t>1     Physical sensations</a:t>
            </a:r>
          </a:p>
          <a:p>
            <a:pPr marL="914400" lvl="2" indent="0">
              <a:buNone/>
            </a:pPr>
            <a:r>
              <a:rPr lang="en-US" dirty="0" smtClean="0">
                <a:solidFill>
                  <a:srgbClr val="00B0F0"/>
                </a:solidFill>
              </a:rPr>
              <a:t>2     Actions related to emotions</a:t>
            </a:r>
          </a:p>
          <a:p>
            <a:pPr marL="914400" lvl="2" indent="0">
              <a:buNone/>
            </a:pPr>
            <a:r>
              <a:rPr lang="en-US" dirty="0" smtClean="0">
                <a:solidFill>
                  <a:schemeClr val="accent6"/>
                </a:solidFill>
              </a:rPr>
              <a:t>3     Specific emotions</a:t>
            </a:r>
          </a:p>
          <a:p>
            <a:pPr lvl="3"/>
            <a:endParaRPr lang="en-US" dirty="0" smtClean="0"/>
          </a:p>
        </p:txBody>
      </p:sp>
    </p:spTree>
    <p:extLst>
      <p:ext uri="{BB962C8B-B14F-4D97-AF65-F5344CB8AC3E}">
        <p14:creationId xmlns:p14="http://schemas.microsoft.com/office/powerpoint/2010/main" val="2531904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Levels of Emotional Awareness Scale</a:t>
            </a:r>
          </a:p>
          <a:p>
            <a:pPr lvl="1"/>
            <a:r>
              <a:rPr lang="en-US" dirty="0"/>
              <a:t>Emotional </a:t>
            </a:r>
            <a:r>
              <a:rPr lang="en-US" dirty="0" smtClean="0"/>
              <a:t>Specificity: </a:t>
            </a:r>
            <a:r>
              <a:rPr lang="en-US" dirty="0"/>
              <a:t>Using precise </a:t>
            </a:r>
            <a:r>
              <a:rPr lang="en-US" dirty="0" smtClean="0"/>
              <a:t>emotion words rather than vague ones (happy vs. good)</a:t>
            </a:r>
            <a:endParaRPr lang="en-US" dirty="0"/>
          </a:p>
          <a:p>
            <a:pPr lvl="1"/>
            <a:r>
              <a:rPr lang="en-US" dirty="0" smtClean="0"/>
              <a:t>Emotional Complexity: Using a variety of emotion words to describe your reaction to a scenario</a:t>
            </a:r>
          </a:p>
          <a:p>
            <a:pPr lvl="1"/>
            <a:r>
              <a:rPr lang="en-US" dirty="0"/>
              <a:t>Emotional </a:t>
            </a:r>
            <a:r>
              <a:rPr lang="en-US" dirty="0" smtClean="0"/>
              <a:t>Granularity: Using different emotion words to describe reactions to different scenarios</a:t>
            </a:r>
          </a:p>
          <a:p>
            <a:pPr lvl="1"/>
            <a:r>
              <a:rPr lang="en-US" dirty="0"/>
              <a:t>Emotional </a:t>
            </a:r>
            <a:r>
              <a:rPr lang="en-US" dirty="0" smtClean="0"/>
              <a:t>Verbosity: Using many words to describe emotional reactions</a:t>
            </a:r>
            <a:endParaRPr lang="en-US" dirty="0"/>
          </a:p>
          <a:p>
            <a:pPr lvl="1"/>
            <a:r>
              <a:rPr lang="en-US" dirty="0" smtClean="0"/>
              <a:t>Overall Emotional Awareness</a:t>
            </a:r>
          </a:p>
          <a:p>
            <a:pPr lvl="2"/>
            <a:r>
              <a:rPr lang="en-US" dirty="0" smtClean="0"/>
              <a:t>Hand scores</a:t>
            </a:r>
          </a:p>
          <a:p>
            <a:pPr lvl="2"/>
            <a:r>
              <a:rPr lang="en-US" dirty="0" smtClean="0"/>
              <a:t>Highest-4</a:t>
            </a:r>
          </a:p>
          <a:p>
            <a:pPr lvl="2"/>
            <a:r>
              <a:rPr lang="en-US" dirty="0" smtClean="0"/>
              <a:t>Highest-20 Unique</a:t>
            </a:r>
          </a:p>
        </p:txBody>
      </p:sp>
      <p:sp>
        <p:nvSpPr>
          <p:cNvPr id="5" name="TextBox 4"/>
          <p:cNvSpPr txBox="1"/>
          <p:nvPr/>
        </p:nvSpPr>
        <p:spPr>
          <a:xfrm>
            <a:off x="7382108" y="6311899"/>
            <a:ext cx="1566006" cy="461665"/>
          </a:xfrm>
          <a:prstGeom prst="rect">
            <a:avLst/>
          </a:prstGeom>
          <a:noFill/>
        </p:spPr>
        <p:txBody>
          <a:bodyPr wrap="none" rtlCol="0">
            <a:spAutoFit/>
          </a:bodyPr>
          <a:lstStyle/>
          <a:p>
            <a:r>
              <a:rPr lang="en-US" sz="1200" dirty="0" smtClean="0"/>
              <a:t>Barchard et al., 2011</a:t>
            </a:r>
          </a:p>
          <a:p>
            <a:r>
              <a:rPr lang="en-US" sz="1200" dirty="0" smtClean="0"/>
              <a:t>Leaf &amp; Barchard, 2013</a:t>
            </a:r>
            <a:endParaRPr lang="en-US" sz="1200" dirty="0"/>
          </a:p>
        </p:txBody>
      </p:sp>
    </p:spTree>
    <p:extLst>
      <p:ext uri="{BB962C8B-B14F-4D97-AF65-F5344CB8AC3E}">
        <p14:creationId xmlns:p14="http://schemas.microsoft.com/office/powerpoint/2010/main" val="6445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900037480"/>
              </p:ext>
            </p:extLst>
          </p:nvPr>
        </p:nvGraphicFramePr>
        <p:xfrm>
          <a:off x="628650" y="1848339"/>
          <a:ext cx="8021228" cy="3840480"/>
        </p:xfrm>
        <a:graphic>
          <a:graphicData uri="http://schemas.openxmlformats.org/drawingml/2006/table">
            <a:tbl>
              <a:tblPr firstCol="1" bandRow="1">
                <a:tableStyleId>{5C22544A-7EE6-4342-B048-85BDC9FD1C3A}</a:tableStyleId>
              </a:tblPr>
              <a:tblGrid>
                <a:gridCol w="2110849"/>
                <a:gridCol w="5910379"/>
              </a:tblGrid>
              <a:tr h="548640">
                <a:tc>
                  <a:txBody>
                    <a:bodyPr/>
                    <a:lstStyle/>
                    <a:p>
                      <a:pPr marL="0" marR="0">
                        <a:lnSpc>
                          <a:spcPct val="107000"/>
                        </a:lnSpc>
                        <a:spcBef>
                          <a:spcPts val="0"/>
                        </a:spcBef>
                        <a:spcAft>
                          <a:spcPts val="0"/>
                        </a:spcAft>
                      </a:pPr>
                      <a:r>
                        <a:rPr lang="en-US" sz="2100" dirty="0">
                          <a:effectLst/>
                        </a:rPr>
                        <a:t>Pain</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c>
                  <a:txBody>
                    <a:bodyPr/>
                    <a:lstStyle/>
                    <a:p>
                      <a:pPr marL="0" marR="0">
                        <a:lnSpc>
                          <a:spcPct val="107000"/>
                        </a:lnSpc>
                        <a:spcBef>
                          <a:spcPts val="0"/>
                        </a:spcBef>
                        <a:spcAft>
                          <a:spcPts val="0"/>
                        </a:spcAft>
                      </a:pPr>
                      <a:r>
                        <a:rPr lang="en-US" sz="2100">
                          <a:effectLst/>
                        </a:rPr>
                        <a:t>Brief Pain Inventory (Cleeland, 2009)</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r>
              <a:tr h="548640">
                <a:tc>
                  <a:txBody>
                    <a:bodyPr/>
                    <a:lstStyle/>
                    <a:p>
                      <a:pPr marL="0" marR="0">
                        <a:lnSpc>
                          <a:spcPct val="107000"/>
                        </a:lnSpc>
                        <a:spcBef>
                          <a:spcPts val="0"/>
                        </a:spcBef>
                        <a:spcAft>
                          <a:spcPts val="0"/>
                        </a:spcAft>
                      </a:pPr>
                      <a:r>
                        <a:rPr lang="en-US" sz="2100">
                          <a:effectLst/>
                        </a:rPr>
                        <a:t>Fatigue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c>
                  <a:txBody>
                    <a:bodyPr/>
                    <a:lstStyle/>
                    <a:p>
                      <a:pPr marL="0" marR="0">
                        <a:lnSpc>
                          <a:spcPct val="107000"/>
                        </a:lnSpc>
                        <a:spcBef>
                          <a:spcPts val="0"/>
                        </a:spcBef>
                        <a:spcAft>
                          <a:spcPts val="0"/>
                        </a:spcAft>
                      </a:pPr>
                      <a:r>
                        <a:rPr lang="en-US" sz="2100">
                          <a:effectLst/>
                        </a:rPr>
                        <a:t>PROMIS Fatigue (Cella et al., 2007)</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r>
              <a:tr h="548640">
                <a:tc>
                  <a:txBody>
                    <a:bodyPr/>
                    <a:lstStyle/>
                    <a:p>
                      <a:pPr marL="0" marR="0">
                        <a:lnSpc>
                          <a:spcPct val="107000"/>
                        </a:lnSpc>
                        <a:spcBef>
                          <a:spcPts val="0"/>
                        </a:spcBef>
                        <a:spcAft>
                          <a:spcPts val="0"/>
                        </a:spcAft>
                      </a:pPr>
                      <a:r>
                        <a:rPr lang="en-US" sz="2100">
                          <a:effectLst/>
                        </a:rPr>
                        <a:t>Depression</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c>
                  <a:txBody>
                    <a:bodyPr/>
                    <a:lstStyle/>
                    <a:p>
                      <a:pPr marL="0" marR="0">
                        <a:lnSpc>
                          <a:spcPct val="107000"/>
                        </a:lnSpc>
                        <a:spcBef>
                          <a:spcPts val="0"/>
                        </a:spcBef>
                        <a:spcAft>
                          <a:spcPts val="0"/>
                        </a:spcAft>
                      </a:pPr>
                      <a:r>
                        <a:rPr lang="en-US" sz="2100" dirty="0" smtClean="0">
                          <a:effectLst/>
                        </a:rPr>
                        <a:t>CES-D </a:t>
                      </a:r>
                      <a:r>
                        <a:rPr lang="en-US" sz="2100" dirty="0">
                          <a:effectLst/>
                        </a:rPr>
                        <a:t>(</a:t>
                      </a:r>
                      <a:r>
                        <a:rPr lang="en-US" sz="2100" dirty="0" err="1">
                          <a:effectLst/>
                        </a:rPr>
                        <a:t>Randloff</a:t>
                      </a:r>
                      <a:r>
                        <a:rPr lang="en-US" sz="2100" dirty="0">
                          <a:effectLst/>
                        </a:rPr>
                        <a:t>, 1977)</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r>
              <a:tr h="548640">
                <a:tc>
                  <a:txBody>
                    <a:bodyPr/>
                    <a:lstStyle/>
                    <a:p>
                      <a:pPr marL="0" marR="0">
                        <a:lnSpc>
                          <a:spcPct val="107000"/>
                        </a:lnSpc>
                        <a:spcBef>
                          <a:spcPts val="0"/>
                        </a:spcBef>
                        <a:spcAft>
                          <a:spcPts val="0"/>
                        </a:spcAft>
                      </a:pPr>
                      <a:r>
                        <a:rPr lang="en-US" sz="2100">
                          <a:effectLst/>
                        </a:rPr>
                        <a:t>Anxiety</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c>
                  <a:txBody>
                    <a:bodyPr/>
                    <a:lstStyle/>
                    <a:p>
                      <a:pPr marL="0" marR="0">
                        <a:lnSpc>
                          <a:spcPct val="107000"/>
                        </a:lnSpc>
                        <a:spcBef>
                          <a:spcPts val="0"/>
                        </a:spcBef>
                        <a:spcAft>
                          <a:spcPts val="0"/>
                        </a:spcAft>
                      </a:pPr>
                      <a:r>
                        <a:rPr lang="en-US" sz="2100">
                          <a:effectLst/>
                        </a:rPr>
                        <a:t>GAD-7 (Spitzer et al., 2006)</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r>
              <a:tr h="548640">
                <a:tc>
                  <a:txBody>
                    <a:bodyPr/>
                    <a:lstStyle/>
                    <a:p>
                      <a:pPr marL="0" marR="0">
                        <a:lnSpc>
                          <a:spcPct val="107000"/>
                        </a:lnSpc>
                        <a:spcBef>
                          <a:spcPts val="0"/>
                        </a:spcBef>
                        <a:spcAft>
                          <a:spcPts val="0"/>
                        </a:spcAft>
                      </a:pPr>
                      <a:r>
                        <a:rPr lang="en-US" sz="2100">
                          <a:effectLst/>
                        </a:rPr>
                        <a:t>Sleep Quality</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c>
                  <a:txBody>
                    <a:bodyPr/>
                    <a:lstStyle/>
                    <a:p>
                      <a:pPr marL="0" marR="0">
                        <a:lnSpc>
                          <a:spcPct val="107000"/>
                        </a:lnSpc>
                        <a:spcBef>
                          <a:spcPts val="0"/>
                        </a:spcBef>
                        <a:spcAft>
                          <a:spcPts val="0"/>
                        </a:spcAft>
                      </a:pPr>
                      <a:r>
                        <a:rPr lang="en-US" sz="2100">
                          <a:effectLst/>
                        </a:rPr>
                        <a:t>Pittsburg Sleep Quality Index (Buysse et al., 1989)</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r>
              <a:tr h="548640">
                <a:tc>
                  <a:txBody>
                    <a:bodyPr/>
                    <a:lstStyle/>
                    <a:p>
                      <a:pPr marL="0" marR="0">
                        <a:lnSpc>
                          <a:spcPct val="107000"/>
                        </a:lnSpc>
                        <a:spcBef>
                          <a:spcPts val="0"/>
                        </a:spcBef>
                        <a:spcAft>
                          <a:spcPts val="0"/>
                        </a:spcAft>
                      </a:pPr>
                      <a:r>
                        <a:rPr lang="en-US" sz="2100">
                          <a:effectLst/>
                        </a:rPr>
                        <a:t>Quality of Life</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c>
                  <a:txBody>
                    <a:bodyPr/>
                    <a:lstStyle/>
                    <a:p>
                      <a:pPr marL="0" marR="0">
                        <a:lnSpc>
                          <a:spcPct val="107000"/>
                        </a:lnSpc>
                        <a:spcBef>
                          <a:spcPts val="0"/>
                        </a:spcBef>
                        <a:spcAft>
                          <a:spcPts val="0"/>
                        </a:spcAft>
                      </a:pPr>
                      <a:r>
                        <a:rPr lang="en-US" sz="2100" dirty="0">
                          <a:effectLst/>
                        </a:rPr>
                        <a:t>Short-form Health Survey (Ware et al., 1996)</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r>
              <a:tr h="548640">
                <a:tc>
                  <a:txBody>
                    <a:bodyPr/>
                    <a:lstStyle/>
                    <a:p>
                      <a:pPr marL="0" marR="0">
                        <a:lnSpc>
                          <a:spcPct val="107000"/>
                        </a:lnSpc>
                        <a:spcBef>
                          <a:spcPts val="0"/>
                        </a:spcBef>
                        <a:spcAft>
                          <a:spcPts val="0"/>
                        </a:spcAft>
                      </a:pPr>
                      <a:r>
                        <a:rPr lang="en-US" sz="2100">
                          <a:effectLst/>
                        </a:rPr>
                        <a:t>Life Satisfaction</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c>
                  <a:txBody>
                    <a:bodyPr/>
                    <a:lstStyle/>
                    <a:p>
                      <a:pPr marL="0" marR="0">
                        <a:lnSpc>
                          <a:spcPct val="107000"/>
                        </a:lnSpc>
                        <a:spcBef>
                          <a:spcPts val="0"/>
                        </a:spcBef>
                        <a:spcAft>
                          <a:spcPts val="0"/>
                        </a:spcAft>
                      </a:pPr>
                      <a:r>
                        <a:rPr lang="en-US" sz="2100" dirty="0">
                          <a:effectLst/>
                        </a:rPr>
                        <a:t>Satisfaction with Life Scale (</a:t>
                      </a:r>
                      <a:r>
                        <a:rPr lang="en-US" sz="2100" dirty="0" err="1">
                          <a:effectLst/>
                        </a:rPr>
                        <a:t>Diener</a:t>
                      </a:r>
                      <a:r>
                        <a:rPr lang="en-US" sz="2100" dirty="0">
                          <a:effectLst/>
                        </a:rPr>
                        <a:t> et al., 1985)</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31595" marR="131595" marT="0" marB="0" anchor="ctr"/>
                </a:tc>
              </a:tr>
            </a:tbl>
          </a:graphicData>
        </a:graphic>
      </p:graphicFrame>
    </p:spTree>
    <p:extLst>
      <p:ext uri="{BB962C8B-B14F-4D97-AF65-F5344CB8AC3E}">
        <p14:creationId xmlns:p14="http://schemas.microsoft.com/office/powerpoint/2010/main" val="2297433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46635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 Differences in Emotional Awareness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07645866"/>
              </p:ext>
            </p:extLst>
          </p:nvPr>
        </p:nvGraphicFramePr>
        <p:xfrm>
          <a:off x="628650" y="2054573"/>
          <a:ext cx="8261540" cy="3787394"/>
        </p:xfrm>
        <a:graphic>
          <a:graphicData uri="http://schemas.openxmlformats.org/drawingml/2006/table">
            <a:tbl>
              <a:tblPr firstRow="1" firstCol="1" bandRow="1">
                <a:tableStyleId>{5C22544A-7EE6-4342-B048-85BDC9FD1C3A}</a:tableStyleId>
              </a:tblPr>
              <a:tblGrid>
                <a:gridCol w="2065385"/>
                <a:gridCol w="1807212"/>
                <a:gridCol w="1807212"/>
                <a:gridCol w="2581731"/>
              </a:tblGrid>
              <a:tr h="457200">
                <a:tc>
                  <a:txBody>
                    <a:bodyPr/>
                    <a:lstStyle/>
                    <a:p>
                      <a:pPr marL="0" marR="0">
                        <a:lnSpc>
                          <a:spcPct val="107000"/>
                        </a:lnSpc>
                        <a:spcBef>
                          <a:spcPts val="0"/>
                        </a:spcBef>
                        <a:spcAft>
                          <a:spcPts val="0"/>
                        </a:spcAft>
                      </a:pPr>
                      <a:r>
                        <a:rPr lang="en-US" sz="1800" dirty="0">
                          <a:effectLst/>
                        </a:rPr>
                        <a:t>Emotional Awareness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US" sz="1800">
                          <a:effectLst/>
                        </a:rPr>
                        <a:t>Female</a:t>
                      </a:r>
                      <a:endParaRPr lang="en-US" sz="1700">
                        <a:effectLst/>
                      </a:endParaRPr>
                    </a:p>
                    <a:p>
                      <a:pPr marL="0" marR="0">
                        <a:lnSpc>
                          <a:spcPct val="107000"/>
                        </a:lnSpc>
                        <a:spcBef>
                          <a:spcPts val="0"/>
                        </a:spcBef>
                        <a:spcAft>
                          <a:spcPts val="0"/>
                        </a:spcAft>
                      </a:pPr>
                      <a:r>
                        <a:rPr lang="en-US" sz="1800">
                          <a:effectLst/>
                        </a:rPr>
                        <a:t>Mean(SD)</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US" sz="1800">
                          <a:effectLst/>
                        </a:rPr>
                        <a:t>Male</a:t>
                      </a:r>
                      <a:endParaRPr lang="en-US" sz="1700">
                        <a:effectLst/>
                      </a:endParaRPr>
                    </a:p>
                    <a:p>
                      <a:pPr marL="0" marR="0">
                        <a:lnSpc>
                          <a:spcPct val="107000"/>
                        </a:lnSpc>
                        <a:spcBef>
                          <a:spcPts val="0"/>
                        </a:spcBef>
                        <a:spcAft>
                          <a:spcPts val="0"/>
                        </a:spcAft>
                      </a:pPr>
                      <a:r>
                        <a:rPr lang="en-US" sz="1800">
                          <a:effectLst/>
                        </a:rPr>
                        <a:t>Mean(SD)</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US" sz="1800">
                          <a:effectLst/>
                        </a:rPr>
                        <a:t>t-test</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r>
              <a:tr h="457200">
                <a:tc>
                  <a:txBody>
                    <a:bodyPr/>
                    <a:lstStyle/>
                    <a:p>
                      <a:pPr marL="0" marR="0">
                        <a:lnSpc>
                          <a:spcPct val="107000"/>
                        </a:lnSpc>
                        <a:spcBef>
                          <a:spcPts val="0"/>
                        </a:spcBef>
                        <a:spcAft>
                          <a:spcPts val="0"/>
                        </a:spcAft>
                      </a:pPr>
                      <a:r>
                        <a:rPr lang="en-US" sz="1800" dirty="0" smtClean="0">
                          <a:effectLst/>
                        </a:rPr>
                        <a:t>Hand</a:t>
                      </a:r>
                      <a:r>
                        <a:rPr lang="en-US" sz="1800" baseline="0" dirty="0" smtClean="0">
                          <a:effectLst/>
                        </a:rPr>
                        <a:t> S</a:t>
                      </a:r>
                      <a:r>
                        <a:rPr lang="en-US" sz="1800" dirty="0" smtClean="0">
                          <a:effectLst/>
                        </a:rPr>
                        <a:t>cores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US" sz="1800">
                          <a:effectLst/>
                        </a:rPr>
                        <a:t>29.88(5.20)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dirty="0" smtClean="0">
                          <a:effectLst/>
                        </a:rPr>
                        <a:t>30.49(6.50</a:t>
                      </a:r>
                      <a:r>
                        <a:rPr lang="en-GB" sz="1800" dirty="0">
                          <a:effectLst/>
                        </a:rPr>
                        <a: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US" sz="1800" i="1" dirty="0">
                          <a:effectLst/>
                        </a:rPr>
                        <a:t>t</a:t>
                      </a:r>
                      <a:r>
                        <a:rPr lang="en-US" sz="1800" dirty="0">
                          <a:effectLst/>
                        </a:rPr>
                        <a:t>(228) </a:t>
                      </a:r>
                      <a:r>
                        <a:rPr lang="en-US" sz="1800">
                          <a:effectLst/>
                        </a:rPr>
                        <a:t>= </a:t>
                      </a:r>
                      <a:r>
                        <a:rPr lang="en-US" sz="1800" smtClean="0">
                          <a:effectLst/>
                        </a:rPr>
                        <a:t>0.42</a:t>
                      </a:r>
                      <a:r>
                        <a:rPr lang="en-US" sz="1800" dirty="0">
                          <a:effectLst/>
                        </a:rPr>
                        <a:t>, </a:t>
                      </a:r>
                      <a:r>
                        <a:rPr lang="en-US" sz="1800" i="1" dirty="0">
                          <a:effectLst/>
                        </a:rPr>
                        <a:t>p </a:t>
                      </a:r>
                      <a:r>
                        <a:rPr lang="en-US" sz="1800" dirty="0">
                          <a:effectLst/>
                        </a:rPr>
                        <a:t>= .674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r>
              <a:tr h="457200">
                <a:tc>
                  <a:txBody>
                    <a:bodyPr/>
                    <a:lstStyle/>
                    <a:p>
                      <a:pPr marL="0" marR="0">
                        <a:lnSpc>
                          <a:spcPct val="107000"/>
                        </a:lnSpc>
                        <a:spcBef>
                          <a:spcPts val="0"/>
                        </a:spcBef>
                        <a:spcAft>
                          <a:spcPts val="0"/>
                        </a:spcAft>
                      </a:pPr>
                      <a:r>
                        <a:rPr lang="en-US" sz="1800">
                          <a:effectLst/>
                        </a:rPr>
                        <a:t>Highest-4</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smtClean="0">
                          <a:effectLst/>
                        </a:rPr>
                        <a:t>69.56(20.19</a:t>
                      </a:r>
                      <a:r>
                        <a:rPr lang="en-GB" sz="1800" dirty="0">
                          <a:effectLst/>
                        </a:rPr>
                        <a: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a:effectLst/>
                        </a:rPr>
                        <a:t>75.29(23.05)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i="1" dirty="0">
                          <a:effectLst/>
                        </a:rPr>
                        <a:t>t</a:t>
                      </a:r>
                      <a:r>
                        <a:rPr lang="en-GB" sz="1800" dirty="0">
                          <a:effectLst/>
                        </a:rPr>
                        <a:t>(228) = -1.02, </a:t>
                      </a:r>
                      <a:r>
                        <a:rPr lang="en-GB" sz="1800" i="1" dirty="0">
                          <a:effectLst/>
                        </a:rPr>
                        <a:t>p </a:t>
                      </a:r>
                      <a:r>
                        <a:rPr lang="en-GB" sz="1800" dirty="0">
                          <a:effectLst/>
                        </a:rPr>
                        <a:t>= .309</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r>
              <a:tr h="457200">
                <a:tc>
                  <a:txBody>
                    <a:bodyPr/>
                    <a:lstStyle/>
                    <a:p>
                      <a:pPr marL="0" marR="0">
                        <a:lnSpc>
                          <a:spcPct val="107000"/>
                        </a:lnSpc>
                        <a:spcBef>
                          <a:spcPts val="0"/>
                        </a:spcBef>
                        <a:spcAft>
                          <a:spcPts val="0"/>
                        </a:spcAft>
                      </a:pPr>
                      <a:r>
                        <a:rPr lang="en-US" sz="1800">
                          <a:effectLst/>
                        </a:rPr>
                        <a:t>Highest-20 Unique</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smtClean="0">
                          <a:effectLst/>
                        </a:rPr>
                        <a:t>47.69(10.7</a:t>
                      </a:r>
                      <a:r>
                        <a:rPr lang="en-GB" sz="1800" dirty="0">
                          <a:effectLst/>
                        </a:rPr>
                        <a:t>)</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a:effectLst/>
                        </a:rPr>
                        <a:t>46.71(11.8)</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i="1" dirty="0">
                          <a:effectLst/>
                        </a:rPr>
                        <a:t>t</a:t>
                      </a:r>
                      <a:r>
                        <a:rPr lang="en-GB" sz="1800" dirty="0">
                          <a:effectLst/>
                        </a:rPr>
                        <a:t>(228) </a:t>
                      </a:r>
                      <a:r>
                        <a:rPr lang="en-GB" sz="1800">
                          <a:effectLst/>
                        </a:rPr>
                        <a:t>= </a:t>
                      </a:r>
                      <a:r>
                        <a:rPr lang="en-GB" sz="1800" smtClean="0">
                          <a:effectLst/>
                        </a:rPr>
                        <a:t>0.33</a:t>
                      </a:r>
                      <a:r>
                        <a:rPr lang="en-GB" sz="1800" dirty="0">
                          <a:effectLst/>
                        </a:rPr>
                        <a:t>, </a:t>
                      </a:r>
                      <a:r>
                        <a:rPr lang="en-GB" sz="1800" i="1" dirty="0">
                          <a:effectLst/>
                        </a:rPr>
                        <a:t>p </a:t>
                      </a:r>
                      <a:r>
                        <a:rPr lang="en-GB" sz="1800" dirty="0">
                          <a:effectLst/>
                        </a:rPr>
                        <a:t>= .742</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r>
              <a:tr h="457200">
                <a:tc>
                  <a:txBody>
                    <a:bodyPr/>
                    <a:lstStyle/>
                    <a:p>
                      <a:pPr marL="0" marR="0">
                        <a:lnSpc>
                          <a:spcPct val="107000"/>
                        </a:lnSpc>
                        <a:spcBef>
                          <a:spcPts val="0"/>
                        </a:spcBef>
                        <a:spcAft>
                          <a:spcPts val="0"/>
                        </a:spcAft>
                      </a:pPr>
                      <a:r>
                        <a:rPr lang="en-US" sz="1800">
                          <a:effectLst/>
                        </a:rPr>
                        <a:t>Specificity</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US" sz="1800">
                          <a:effectLst/>
                        </a:rPr>
                        <a:t>27.65(2.97)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a:effectLst/>
                        </a:rPr>
                        <a:t>28.14(2.07)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US" sz="1800" i="1" dirty="0">
                          <a:effectLst/>
                        </a:rPr>
                        <a:t>t</a:t>
                      </a:r>
                      <a:r>
                        <a:rPr lang="en-US" sz="1800" dirty="0">
                          <a:effectLst/>
                        </a:rPr>
                        <a:t>(228) </a:t>
                      </a:r>
                      <a:r>
                        <a:rPr lang="en-US" sz="1800">
                          <a:effectLst/>
                        </a:rPr>
                        <a:t>= </a:t>
                      </a:r>
                      <a:r>
                        <a:rPr lang="en-US" sz="1800" smtClean="0">
                          <a:effectLst/>
                        </a:rPr>
                        <a:t>0.61</a:t>
                      </a:r>
                      <a:r>
                        <a:rPr lang="en-US" sz="1800" dirty="0">
                          <a:effectLst/>
                        </a:rPr>
                        <a:t>, </a:t>
                      </a:r>
                      <a:r>
                        <a:rPr lang="en-US" sz="1800" i="1" dirty="0">
                          <a:effectLst/>
                        </a:rPr>
                        <a:t>p </a:t>
                      </a:r>
                      <a:r>
                        <a:rPr lang="en-US" sz="1800" dirty="0">
                          <a:effectLst/>
                        </a:rPr>
                        <a:t>= .541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r>
              <a:tr h="457200">
                <a:tc>
                  <a:txBody>
                    <a:bodyPr/>
                    <a:lstStyle/>
                    <a:p>
                      <a:pPr marL="0" marR="0">
                        <a:lnSpc>
                          <a:spcPct val="107000"/>
                        </a:lnSpc>
                        <a:spcBef>
                          <a:spcPts val="0"/>
                        </a:spcBef>
                        <a:spcAft>
                          <a:spcPts val="0"/>
                        </a:spcAft>
                      </a:pPr>
                      <a:r>
                        <a:rPr lang="en-US" sz="1800">
                          <a:effectLst/>
                        </a:rPr>
                        <a:t>Complexity</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US" sz="1800">
                          <a:effectLst/>
                        </a:rPr>
                        <a:t>28.11(11.96)</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a:effectLst/>
                        </a:rPr>
                        <a:t>31.00(13.84)</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i="1" dirty="0">
                          <a:effectLst/>
                        </a:rPr>
                        <a:t>t</a:t>
                      </a:r>
                      <a:r>
                        <a:rPr lang="en-GB" sz="1800" dirty="0">
                          <a:effectLst/>
                        </a:rPr>
                        <a:t>(228) </a:t>
                      </a:r>
                      <a:r>
                        <a:rPr lang="en-GB" sz="1800">
                          <a:effectLst/>
                        </a:rPr>
                        <a:t>= </a:t>
                      </a:r>
                      <a:r>
                        <a:rPr lang="en-GB" sz="1800" smtClean="0">
                          <a:effectLst/>
                        </a:rPr>
                        <a:t>-0.94</a:t>
                      </a:r>
                      <a:r>
                        <a:rPr lang="en-GB" sz="1800" dirty="0">
                          <a:effectLst/>
                        </a:rPr>
                        <a:t>, </a:t>
                      </a:r>
                      <a:r>
                        <a:rPr lang="en-GB" sz="1800" i="1" dirty="0">
                          <a:effectLst/>
                        </a:rPr>
                        <a:t>p</a:t>
                      </a:r>
                      <a:r>
                        <a:rPr lang="en-GB" sz="1800" dirty="0">
                          <a:effectLst/>
                        </a:rPr>
                        <a:t> = .348</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r>
              <a:tr h="457200">
                <a:tc>
                  <a:txBody>
                    <a:bodyPr/>
                    <a:lstStyle/>
                    <a:p>
                      <a:pPr marL="0" marR="0">
                        <a:lnSpc>
                          <a:spcPct val="107000"/>
                        </a:lnSpc>
                        <a:spcBef>
                          <a:spcPts val="0"/>
                        </a:spcBef>
                        <a:spcAft>
                          <a:spcPts val="0"/>
                        </a:spcAft>
                      </a:pPr>
                      <a:r>
                        <a:rPr lang="en-US" sz="1800">
                          <a:effectLst/>
                        </a:rPr>
                        <a:t>Granularity</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a:effectLst/>
                        </a:rPr>
                        <a:t>21.86(8.01)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a:effectLst/>
                        </a:rPr>
                        <a:t>23.14(11.49)</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i="1" dirty="0">
                          <a:effectLst/>
                        </a:rPr>
                        <a:t>t</a:t>
                      </a:r>
                      <a:r>
                        <a:rPr lang="en-GB" sz="1800" dirty="0">
                          <a:effectLst/>
                        </a:rPr>
                        <a:t>(228) </a:t>
                      </a:r>
                      <a:r>
                        <a:rPr lang="en-GB" sz="1800">
                          <a:effectLst/>
                        </a:rPr>
                        <a:t>= </a:t>
                      </a:r>
                      <a:r>
                        <a:rPr lang="en-GB" sz="1800" smtClean="0">
                          <a:effectLst/>
                        </a:rPr>
                        <a:t>-0.57</a:t>
                      </a:r>
                      <a:r>
                        <a:rPr lang="en-GB" sz="1800" dirty="0">
                          <a:effectLst/>
                        </a:rPr>
                        <a:t>, </a:t>
                      </a:r>
                      <a:r>
                        <a:rPr lang="en-GB" sz="1800" i="1" dirty="0">
                          <a:effectLst/>
                        </a:rPr>
                        <a:t>p</a:t>
                      </a:r>
                      <a:r>
                        <a:rPr lang="en-GB" sz="1800" dirty="0">
                          <a:effectLst/>
                        </a:rPr>
                        <a:t> = .572</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r>
              <a:tr h="457200">
                <a:tc>
                  <a:txBody>
                    <a:bodyPr/>
                    <a:lstStyle/>
                    <a:p>
                      <a:pPr marL="0" marR="0">
                        <a:lnSpc>
                          <a:spcPct val="107000"/>
                        </a:lnSpc>
                        <a:spcBef>
                          <a:spcPts val="0"/>
                        </a:spcBef>
                        <a:spcAft>
                          <a:spcPts val="0"/>
                        </a:spcAft>
                      </a:pPr>
                      <a:r>
                        <a:rPr lang="en-US" sz="1800" dirty="0">
                          <a:effectLst/>
                        </a:rPr>
                        <a:t>Verbosity</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US" sz="1800">
                          <a:effectLst/>
                        </a:rPr>
                        <a:t>262.53(155.95)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GB" sz="1800">
                          <a:effectLst/>
                        </a:rPr>
                        <a:t>337.86(229.37)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c>
                  <a:txBody>
                    <a:bodyPr/>
                    <a:lstStyle/>
                    <a:p>
                      <a:pPr marL="0" marR="0">
                        <a:lnSpc>
                          <a:spcPct val="107000"/>
                        </a:lnSpc>
                        <a:spcBef>
                          <a:spcPts val="0"/>
                        </a:spcBef>
                        <a:spcAft>
                          <a:spcPts val="0"/>
                        </a:spcAft>
                      </a:pPr>
                      <a:r>
                        <a:rPr lang="en-US" sz="1800" i="1" dirty="0">
                          <a:effectLst/>
                        </a:rPr>
                        <a:t>t</a:t>
                      </a:r>
                      <a:r>
                        <a:rPr lang="en-US" sz="1800" dirty="0">
                          <a:effectLst/>
                        </a:rPr>
                        <a:t>(228) = -1.70, </a:t>
                      </a:r>
                      <a:r>
                        <a:rPr lang="en-US" sz="1800" i="1" dirty="0">
                          <a:effectLst/>
                        </a:rPr>
                        <a:t>p</a:t>
                      </a:r>
                      <a:r>
                        <a:rPr lang="en-US" sz="1800" dirty="0">
                          <a:effectLst/>
                        </a:rPr>
                        <a:t> = .091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103269" marR="103269" marT="0" marB="0" anchor="ctr"/>
                </a:tc>
              </a:tr>
            </a:tbl>
          </a:graphicData>
        </a:graphic>
      </p:graphicFrame>
    </p:spTree>
    <p:extLst>
      <p:ext uri="{BB962C8B-B14F-4D97-AF65-F5344CB8AC3E}">
        <p14:creationId xmlns:p14="http://schemas.microsoft.com/office/powerpoint/2010/main" val="3989186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 with Age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577251"/>
              </p:ext>
            </p:extLst>
          </p:nvPr>
        </p:nvGraphicFramePr>
        <p:xfrm>
          <a:off x="787739" y="1917904"/>
          <a:ext cx="5251553" cy="3522472"/>
        </p:xfrm>
        <a:graphic>
          <a:graphicData uri="http://schemas.openxmlformats.org/drawingml/2006/table">
            <a:tbl>
              <a:tblPr firstRow="1" firstCol="1" bandRow="1">
                <a:tableStyleId>{5C22544A-7EE6-4342-B048-85BDC9FD1C3A}</a:tableStyleId>
              </a:tblPr>
              <a:tblGrid>
                <a:gridCol w="3531746"/>
                <a:gridCol w="1719807"/>
              </a:tblGrid>
              <a:tr h="438141">
                <a:tc>
                  <a:txBody>
                    <a:bodyPr/>
                    <a:lstStyle/>
                    <a:p>
                      <a:pPr marL="0" marR="0">
                        <a:lnSpc>
                          <a:spcPct val="107000"/>
                        </a:lnSpc>
                        <a:spcBef>
                          <a:spcPts val="0"/>
                        </a:spcBef>
                        <a:spcAft>
                          <a:spcPts val="0"/>
                        </a:spcAft>
                      </a:pPr>
                      <a:r>
                        <a:rPr lang="en-US" sz="2700" dirty="0">
                          <a:effectLst/>
                        </a:rPr>
                        <a:t>Emotional Awareness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nchor="b"/>
                </a:tc>
                <a:tc>
                  <a:txBody>
                    <a:bodyPr/>
                    <a:lstStyle/>
                    <a:p>
                      <a:pPr marL="0" marR="0" algn="ctr">
                        <a:lnSpc>
                          <a:spcPct val="107000"/>
                        </a:lnSpc>
                        <a:spcBef>
                          <a:spcPts val="0"/>
                        </a:spcBef>
                        <a:spcAft>
                          <a:spcPts val="0"/>
                        </a:spcAft>
                      </a:pPr>
                      <a:r>
                        <a:rPr lang="en-US" sz="2700">
                          <a:effectLst/>
                        </a:rPr>
                        <a:t>Age</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nchor="b"/>
                </a:tc>
              </a:tr>
              <a:tr h="438141">
                <a:tc>
                  <a:txBody>
                    <a:bodyPr/>
                    <a:lstStyle/>
                    <a:p>
                      <a:pPr marL="0" marR="0">
                        <a:lnSpc>
                          <a:spcPct val="107000"/>
                        </a:lnSpc>
                        <a:spcBef>
                          <a:spcPts val="0"/>
                        </a:spcBef>
                        <a:spcAft>
                          <a:spcPts val="0"/>
                        </a:spcAft>
                      </a:pPr>
                      <a:r>
                        <a:rPr lang="en-US" sz="2700" dirty="0" smtClean="0">
                          <a:effectLst/>
                        </a:rPr>
                        <a:t>Hand Scores</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c>
                  <a:txBody>
                    <a:bodyPr/>
                    <a:lstStyle/>
                    <a:p>
                      <a:pPr marL="274320" marR="0">
                        <a:lnSpc>
                          <a:spcPct val="107000"/>
                        </a:lnSpc>
                        <a:spcBef>
                          <a:spcPts val="0"/>
                        </a:spcBef>
                        <a:spcAft>
                          <a:spcPts val="0"/>
                        </a:spcAft>
                        <a:tabLst>
                          <a:tab pos="182880" algn="dec"/>
                        </a:tabLst>
                      </a:pPr>
                      <a:r>
                        <a:rPr lang="en-US" sz="2700" dirty="0">
                          <a:effectLst/>
                        </a:rPr>
                        <a:t>-.20</a:t>
                      </a:r>
                      <a:r>
                        <a:rPr lang="en-US" sz="2700" baseline="30000" dirty="0">
                          <a:effectLst/>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r>
              <a:tr h="438141">
                <a:tc>
                  <a:txBody>
                    <a:bodyPr/>
                    <a:lstStyle/>
                    <a:p>
                      <a:pPr marL="0" marR="0">
                        <a:lnSpc>
                          <a:spcPct val="107000"/>
                        </a:lnSpc>
                        <a:spcBef>
                          <a:spcPts val="0"/>
                        </a:spcBef>
                        <a:spcAft>
                          <a:spcPts val="0"/>
                        </a:spcAft>
                      </a:pPr>
                      <a:r>
                        <a:rPr lang="en-US" sz="2700">
                          <a:effectLst/>
                        </a:rPr>
                        <a:t>Highest-4</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c>
                  <a:txBody>
                    <a:bodyPr/>
                    <a:lstStyle/>
                    <a:p>
                      <a:pPr marL="274320" marR="0">
                        <a:lnSpc>
                          <a:spcPct val="107000"/>
                        </a:lnSpc>
                        <a:spcBef>
                          <a:spcPts val="0"/>
                        </a:spcBef>
                        <a:spcAft>
                          <a:spcPts val="0"/>
                        </a:spcAft>
                        <a:tabLst>
                          <a:tab pos="182880" algn="dec"/>
                        </a:tabLst>
                      </a:pPr>
                      <a:r>
                        <a:rPr lang="en-US" sz="2700">
                          <a:effectLst/>
                        </a:rPr>
                        <a:t>-.20</a:t>
                      </a:r>
                      <a:r>
                        <a:rPr lang="en-US" sz="2700" baseline="30000">
                          <a:effectLst/>
                        </a:rPr>
                        <a:t>**</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r>
              <a:tr h="438141">
                <a:tc>
                  <a:txBody>
                    <a:bodyPr/>
                    <a:lstStyle/>
                    <a:p>
                      <a:pPr marL="0" marR="0">
                        <a:lnSpc>
                          <a:spcPct val="107000"/>
                        </a:lnSpc>
                        <a:spcBef>
                          <a:spcPts val="0"/>
                        </a:spcBef>
                        <a:spcAft>
                          <a:spcPts val="0"/>
                        </a:spcAft>
                      </a:pPr>
                      <a:r>
                        <a:rPr lang="en-US" sz="2700">
                          <a:effectLst/>
                        </a:rPr>
                        <a:t>Highest-20 Unique</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c>
                  <a:txBody>
                    <a:bodyPr/>
                    <a:lstStyle/>
                    <a:p>
                      <a:pPr marL="274320" marR="0">
                        <a:lnSpc>
                          <a:spcPct val="107000"/>
                        </a:lnSpc>
                        <a:spcBef>
                          <a:spcPts val="0"/>
                        </a:spcBef>
                        <a:spcAft>
                          <a:spcPts val="0"/>
                        </a:spcAft>
                        <a:tabLst>
                          <a:tab pos="182880" algn="dec"/>
                        </a:tabLst>
                      </a:pPr>
                      <a:r>
                        <a:rPr lang="en-US" sz="2700">
                          <a:effectLst/>
                        </a:rPr>
                        <a:t>-.13</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r>
              <a:tr h="438141">
                <a:tc>
                  <a:txBody>
                    <a:bodyPr/>
                    <a:lstStyle/>
                    <a:p>
                      <a:pPr marL="0" marR="0">
                        <a:lnSpc>
                          <a:spcPct val="107000"/>
                        </a:lnSpc>
                        <a:spcBef>
                          <a:spcPts val="0"/>
                        </a:spcBef>
                        <a:spcAft>
                          <a:spcPts val="0"/>
                        </a:spcAft>
                      </a:pPr>
                      <a:r>
                        <a:rPr lang="en-US" sz="2700">
                          <a:effectLst/>
                        </a:rPr>
                        <a:t>Specificity</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c>
                  <a:txBody>
                    <a:bodyPr/>
                    <a:lstStyle/>
                    <a:p>
                      <a:pPr marL="274320" marR="0">
                        <a:lnSpc>
                          <a:spcPct val="107000"/>
                        </a:lnSpc>
                        <a:spcBef>
                          <a:spcPts val="0"/>
                        </a:spcBef>
                        <a:spcAft>
                          <a:spcPts val="0"/>
                        </a:spcAft>
                        <a:tabLst>
                          <a:tab pos="182880" algn="dec"/>
                        </a:tabLst>
                      </a:pPr>
                      <a:r>
                        <a:rPr lang="en-US" sz="2700">
                          <a:effectLst/>
                        </a:rPr>
                        <a:t>-.12</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r>
              <a:tr h="438141">
                <a:tc>
                  <a:txBody>
                    <a:bodyPr/>
                    <a:lstStyle/>
                    <a:p>
                      <a:pPr marL="0" marR="0">
                        <a:lnSpc>
                          <a:spcPct val="107000"/>
                        </a:lnSpc>
                        <a:spcBef>
                          <a:spcPts val="0"/>
                        </a:spcBef>
                        <a:spcAft>
                          <a:spcPts val="0"/>
                        </a:spcAft>
                      </a:pPr>
                      <a:r>
                        <a:rPr lang="en-US" sz="2700">
                          <a:effectLst/>
                        </a:rPr>
                        <a:t>Complexity</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c>
                  <a:txBody>
                    <a:bodyPr/>
                    <a:lstStyle/>
                    <a:p>
                      <a:pPr marL="274320" marR="0">
                        <a:lnSpc>
                          <a:spcPct val="107000"/>
                        </a:lnSpc>
                        <a:spcBef>
                          <a:spcPts val="0"/>
                        </a:spcBef>
                        <a:spcAft>
                          <a:spcPts val="0"/>
                        </a:spcAft>
                        <a:tabLst>
                          <a:tab pos="182880" algn="dec"/>
                        </a:tabLst>
                      </a:pPr>
                      <a:r>
                        <a:rPr lang="en-US" sz="2700">
                          <a:effectLst/>
                        </a:rPr>
                        <a:t>-.19</a:t>
                      </a:r>
                      <a:r>
                        <a:rPr lang="en-US" sz="2700" baseline="30000">
                          <a:effectLst/>
                        </a:rPr>
                        <a:t>**</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r>
              <a:tr h="438141">
                <a:tc>
                  <a:txBody>
                    <a:bodyPr/>
                    <a:lstStyle/>
                    <a:p>
                      <a:pPr marL="0" marR="0">
                        <a:lnSpc>
                          <a:spcPct val="107000"/>
                        </a:lnSpc>
                        <a:spcBef>
                          <a:spcPts val="0"/>
                        </a:spcBef>
                        <a:spcAft>
                          <a:spcPts val="0"/>
                        </a:spcAft>
                      </a:pPr>
                      <a:r>
                        <a:rPr lang="en-US" sz="2700">
                          <a:effectLst/>
                        </a:rPr>
                        <a:t>Granularity</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c>
                  <a:txBody>
                    <a:bodyPr/>
                    <a:lstStyle/>
                    <a:p>
                      <a:pPr marL="274320" marR="0">
                        <a:lnSpc>
                          <a:spcPct val="107000"/>
                        </a:lnSpc>
                        <a:spcBef>
                          <a:spcPts val="0"/>
                        </a:spcBef>
                        <a:spcAft>
                          <a:spcPts val="0"/>
                        </a:spcAft>
                        <a:tabLst>
                          <a:tab pos="182880" algn="dec"/>
                        </a:tabLst>
                      </a:pPr>
                      <a:r>
                        <a:rPr lang="en-US" sz="2700" dirty="0">
                          <a:effectLst/>
                        </a:rPr>
                        <a:t>-.16</a:t>
                      </a:r>
                      <a:r>
                        <a:rPr lang="en-US" sz="2700" baseline="30000" dirty="0">
                          <a:effectLst/>
                        </a:rPr>
                        <a:t>*</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r>
              <a:tr h="438141">
                <a:tc>
                  <a:txBody>
                    <a:bodyPr/>
                    <a:lstStyle/>
                    <a:p>
                      <a:pPr marL="0" marR="0">
                        <a:lnSpc>
                          <a:spcPct val="107000"/>
                        </a:lnSpc>
                        <a:spcBef>
                          <a:spcPts val="0"/>
                        </a:spcBef>
                        <a:spcAft>
                          <a:spcPts val="0"/>
                        </a:spcAft>
                      </a:pPr>
                      <a:r>
                        <a:rPr lang="en-US" sz="2700">
                          <a:effectLst/>
                        </a:rPr>
                        <a:t>Verbosity</a:t>
                      </a:r>
                      <a:endParaRPr lang="en-US" sz="300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c>
                  <a:txBody>
                    <a:bodyPr/>
                    <a:lstStyle/>
                    <a:p>
                      <a:pPr marL="274320" marR="0">
                        <a:lnSpc>
                          <a:spcPct val="107000"/>
                        </a:lnSpc>
                        <a:spcBef>
                          <a:spcPts val="0"/>
                        </a:spcBef>
                        <a:spcAft>
                          <a:spcPts val="0"/>
                        </a:spcAft>
                        <a:tabLst>
                          <a:tab pos="182880" algn="dec"/>
                        </a:tabLst>
                      </a:pPr>
                      <a:r>
                        <a:rPr lang="en-US" sz="2700" dirty="0">
                          <a:effectLst/>
                        </a:rPr>
                        <a:t>-.04</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a:txBody>
                  <a:tcPr marL="184265" marR="184265" marT="0" marB="0"/>
                </a:tc>
              </a:tr>
            </a:tbl>
          </a:graphicData>
        </a:graphic>
      </p:graphicFrame>
    </p:spTree>
    <p:extLst>
      <p:ext uri="{BB962C8B-B14F-4D97-AF65-F5344CB8AC3E}">
        <p14:creationId xmlns:p14="http://schemas.microsoft.com/office/powerpoint/2010/main" val="1200762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Correlations with FM</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24745063"/>
              </p:ext>
            </p:extLst>
          </p:nvPr>
        </p:nvGraphicFramePr>
        <p:xfrm>
          <a:off x="662927" y="1599728"/>
          <a:ext cx="7818147" cy="4572955"/>
        </p:xfrm>
        <a:graphic>
          <a:graphicData uri="http://schemas.openxmlformats.org/drawingml/2006/table">
            <a:tbl>
              <a:tblPr firstRow="1" firstCol="1" bandRow="1">
                <a:tableStyleId>{5C22544A-7EE6-4342-B048-85BDC9FD1C3A}</a:tableStyleId>
              </a:tblPr>
              <a:tblGrid>
                <a:gridCol w="3764293"/>
                <a:gridCol w="2026927"/>
                <a:gridCol w="2026927"/>
              </a:tblGrid>
              <a:tr h="1016213">
                <a:tc>
                  <a:txBody>
                    <a:bodyPr/>
                    <a:lstStyle/>
                    <a:p>
                      <a:pPr marL="0" marR="0">
                        <a:lnSpc>
                          <a:spcPct val="107000"/>
                        </a:lnSpc>
                        <a:spcBef>
                          <a:spcPts val="0"/>
                        </a:spcBef>
                        <a:spcAft>
                          <a:spcPts val="0"/>
                        </a:spcAft>
                      </a:pPr>
                      <a:r>
                        <a:rPr lang="en-US" sz="3100" dirty="0">
                          <a:effectLst/>
                        </a:rPr>
                        <a:t>Emotional Awareness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nchor="ctr"/>
                </a:tc>
                <a:tc>
                  <a:txBody>
                    <a:bodyPr/>
                    <a:lstStyle/>
                    <a:p>
                      <a:pPr marL="0" marR="0" algn="ctr">
                        <a:lnSpc>
                          <a:spcPct val="107000"/>
                        </a:lnSpc>
                        <a:spcBef>
                          <a:spcPts val="0"/>
                        </a:spcBef>
                        <a:spcAft>
                          <a:spcPts val="0"/>
                        </a:spcAft>
                      </a:pPr>
                      <a:r>
                        <a:rPr lang="en-US" sz="3100" dirty="0" smtClean="0">
                          <a:effectLst/>
                        </a:rPr>
                        <a:t>Pain</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nchor="ctr"/>
                </a:tc>
                <a:tc>
                  <a:txBody>
                    <a:bodyPr/>
                    <a:lstStyle/>
                    <a:p>
                      <a:pPr marL="0" marR="0" algn="ctr">
                        <a:lnSpc>
                          <a:spcPct val="107000"/>
                        </a:lnSpc>
                        <a:spcBef>
                          <a:spcPts val="0"/>
                        </a:spcBef>
                        <a:spcAft>
                          <a:spcPts val="0"/>
                        </a:spcAft>
                      </a:pPr>
                      <a:r>
                        <a:rPr lang="en-US" sz="3100" dirty="0">
                          <a:effectLst/>
                        </a:rPr>
                        <a:t>Fatigue</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nchor="ctr"/>
                </a:tc>
              </a:tr>
              <a:tr h="508106">
                <a:tc>
                  <a:txBody>
                    <a:bodyPr/>
                    <a:lstStyle/>
                    <a:p>
                      <a:pPr marL="0" marR="0">
                        <a:lnSpc>
                          <a:spcPct val="107000"/>
                        </a:lnSpc>
                        <a:spcBef>
                          <a:spcPts val="0"/>
                        </a:spcBef>
                        <a:spcAft>
                          <a:spcPts val="0"/>
                        </a:spcAft>
                      </a:pPr>
                      <a:r>
                        <a:rPr lang="en-US" sz="3100" dirty="0" smtClean="0">
                          <a:effectLst/>
                        </a:rPr>
                        <a:t>Hand</a:t>
                      </a:r>
                      <a:r>
                        <a:rPr lang="en-US" sz="3100" baseline="0" dirty="0" smtClean="0">
                          <a:effectLst/>
                        </a:rPr>
                        <a:t> Scores</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514350" algn="dec"/>
                        </a:tabLst>
                      </a:pPr>
                      <a:r>
                        <a:rPr lang="en-US" sz="3100" dirty="0" smtClean="0">
                          <a:effectLst/>
                        </a:rPr>
                        <a:t>-.</a:t>
                      </a:r>
                      <a:r>
                        <a:rPr lang="en-US" sz="3100" dirty="0">
                          <a:effectLst/>
                        </a:rPr>
                        <a:t>15</a:t>
                      </a:r>
                      <a:r>
                        <a:rPr lang="en-US" sz="3100" baseline="0" dirty="0">
                          <a:effectLst/>
                        </a:rPr>
                        <a:t>*</a:t>
                      </a:r>
                      <a:endParaRPr lang="en-US" sz="3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a:effectLst/>
                        </a:rPr>
                        <a:t>-.09</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r>
              <a:tr h="508106">
                <a:tc>
                  <a:txBody>
                    <a:bodyPr/>
                    <a:lstStyle/>
                    <a:p>
                      <a:pPr marL="0" marR="0">
                        <a:lnSpc>
                          <a:spcPct val="107000"/>
                        </a:lnSpc>
                        <a:spcBef>
                          <a:spcPts val="0"/>
                        </a:spcBef>
                        <a:spcAft>
                          <a:spcPts val="0"/>
                        </a:spcAft>
                      </a:pPr>
                      <a:r>
                        <a:rPr lang="en-US" sz="3100">
                          <a:effectLst/>
                        </a:rPr>
                        <a:t>Highest-4</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-.12</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-.09</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r>
              <a:tr h="508106">
                <a:tc>
                  <a:txBody>
                    <a:bodyPr/>
                    <a:lstStyle/>
                    <a:p>
                      <a:pPr marL="0" marR="0">
                        <a:lnSpc>
                          <a:spcPct val="107000"/>
                        </a:lnSpc>
                        <a:spcBef>
                          <a:spcPts val="0"/>
                        </a:spcBef>
                        <a:spcAft>
                          <a:spcPts val="0"/>
                        </a:spcAft>
                      </a:pPr>
                      <a:r>
                        <a:rPr lang="en-US" sz="3100">
                          <a:effectLst/>
                        </a:rPr>
                        <a:t>Highest-20 Unique</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-.19</a:t>
                      </a:r>
                      <a:r>
                        <a:rPr lang="en-US" sz="3100" baseline="0" dirty="0">
                          <a:effectLst/>
                        </a:rPr>
                        <a:t>**</a:t>
                      </a:r>
                      <a:endParaRPr lang="en-US" sz="3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-.15</a:t>
                      </a:r>
                      <a:r>
                        <a:rPr lang="en-US" sz="3100" baseline="0" dirty="0">
                          <a:effectLst/>
                        </a:rPr>
                        <a:t>*</a:t>
                      </a:r>
                      <a:endParaRPr lang="en-US" sz="3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r>
              <a:tr h="508106">
                <a:tc>
                  <a:txBody>
                    <a:bodyPr/>
                    <a:lstStyle/>
                    <a:p>
                      <a:pPr marL="0" marR="0">
                        <a:lnSpc>
                          <a:spcPct val="107000"/>
                        </a:lnSpc>
                        <a:spcBef>
                          <a:spcPts val="0"/>
                        </a:spcBef>
                        <a:spcAft>
                          <a:spcPts val="0"/>
                        </a:spcAft>
                      </a:pPr>
                      <a:r>
                        <a:rPr lang="en-US" sz="3100" dirty="0">
                          <a:effectLst/>
                        </a:rPr>
                        <a:t>Specificity</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-.09</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-.14</a:t>
                      </a:r>
                      <a:r>
                        <a:rPr lang="en-US" sz="3100" baseline="0" dirty="0">
                          <a:effectLst/>
                        </a:rPr>
                        <a:t>*</a:t>
                      </a:r>
                      <a:endParaRPr lang="en-US" sz="3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r>
              <a:tr h="508106">
                <a:tc>
                  <a:txBody>
                    <a:bodyPr/>
                    <a:lstStyle/>
                    <a:p>
                      <a:pPr marL="0" marR="0">
                        <a:lnSpc>
                          <a:spcPct val="107000"/>
                        </a:lnSpc>
                        <a:spcBef>
                          <a:spcPts val="0"/>
                        </a:spcBef>
                        <a:spcAft>
                          <a:spcPts val="0"/>
                        </a:spcAft>
                      </a:pPr>
                      <a:r>
                        <a:rPr lang="en-US" sz="3100">
                          <a:effectLst/>
                        </a:rPr>
                        <a:t>Complexity</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-.12</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-.09</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r>
              <a:tr h="508106">
                <a:tc>
                  <a:txBody>
                    <a:bodyPr/>
                    <a:lstStyle/>
                    <a:p>
                      <a:pPr marL="0" marR="0">
                        <a:lnSpc>
                          <a:spcPct val="107000"/>
                        </a:lnSpc>
                        <a:spcBef>
                          <a:spcPts val="0"/>
                        </a:spcBef>
                        <a:spcAft>
                          <a:spcPts val="0"/>
                        </a:spcAft>
                      </a:pPr>
                      <a:r>
                        <a:rPr lang="en-US" sz="3100">
                          <a:effectLst/>
                        </a:rPr>
                        <a:t>Granularity</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-.15</a:t>
                      </a:r>
                      <a:r>
                        <a:rPr lang="en-US" sz="3100" baseline="0" dirty="0">
                          <a:effectLst/>
                        </a:rPr>
                        <a:t>*</a:t>
                      </a:r>
                      <a:endParaRPr lang="en-US" sz="3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-.13</a:t>
                      </a:r>
                      <a:r>
                        <a:rPr lang="en-US" sz="3100" baseline="0" dirty="0">
                          <a:effectLst/>
                        </a:rPr>
                        <a:t>*</a:t>
                      </a:r>
                      <a:endParaRPr lang="en-US" sz="350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r>
              <a:tr h="508106">
                <a:tc>
                  <a:txBody>
                    <a:bodyPr/>
                    <a:lstStyle/>
                    <a:p>
                      <a:pPr marL="0" marR="0">
                        <a:lnSpc>
                          <a:spcPct val="107000"/>
                        </a:lnSpc>
                        <a:spcBef>
                          <a:spcPts val="0"/>
                        </a:spcBef>
                        <a:spcAft>
                          <a:spcPts val="0"/>
                        </a:spcAft>
                      </a:pPr>
                      <a:r>
                        <a:rPr lang="en-US" sz="3100">
                          <a:effectLst/>
                        </a:rPr>
                        <a:t>Verbosity</a:t>
                      </a:r>
                      <a:endParaRPr lang="en-US" sz="350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-.06</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c>
                  <a:txBody>
                    <a:bodyPr/>
                    <a:lstStyle/>
                    <a:p>
                      <a:pPr marL="274320" marR="0">
                        <a:lnSpc>
                          <a:spcPct val="107000"/>
                        </a:lnSpc>
                        <a:spcBef>
                          <a:spcPts val="0"/>
                        </a:spcBef>
                        <a:spcAft>
                          <a:spcPts val="0"/>
                        </a:spcAft>
                        <a:tabLst>
                          <a:tab pos="182880" algn="dec"/>
                        </a:tabLst>
                      </a:pPr>
                      <a:r>
                        <a:rPr lang="en-US" sz="3100" dirty="0">
                          <a:effectLst/>
                        </a:rPr>
                        <a:t>-.04</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217170" marR="217170" marT="0" marB="0"/>
                </a:tc>
              </a:tr>
            </a:tbl>
          </a:graphicData>
        </a:graphic>
      </p:graphicFrame>
    </p:spTree>
    <p:extLst>
      <p:ext uri="{BB962C8B-B14F-4D97-AF65-F5344CB8AC3E}">
        <p14:creationId xmlns:p14="http://schemas.microsoft.com/office/powerpoint/2010/main" val="40400611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Correlations with FM</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92245825"/>
              </p:ext>
            </p:extLst>
          </p:nvPr>
        </p:nvGraphicFramePr>
        <p:xfrm>
          <a:off x="662941" y="1600200"/>
          <a:ext cx="7818119" cy="4571999"/>
        </p:xfrm>
        <a:graphic>
          <a:graphicData uri="http://schemas.openxmlformats.org/drawingml/2006/table">
            <a:tbl>
              <a:tblPr firstRow="1" firstCol="1" bandRow="1">
                <a:tableStyleId>{5C22544A-7EE6-4342-B048-85BDC9FD1C3A}</a:tableStyleId>
              </a:tblPr>
              <a:tblGrid>
                <a:gridCol w="3764281"/>
                <a:gridCol w="2026919"/>
                <a:gridCol w="2026919"/>
              </a:tblGrid>
              <a:tr h="1015999">
                <a:tc>
                  <a:txBody>
                    <a:bodyPr/>
                    <a:lstStyle/>
                    <a:p>
                      <a:pPr marL="0" marR="0">
                        <a:lnSpc>
                          <a:spcPct val="107000"/>
                        </a:lnSpc>
                        <a:spcBef>
                          <a:spcPts val="0"/>
                        </a:spcBef>
                        <a:spcAft>
                          <a:spcPts val="0"/>
                        </a:spcAft>
                      </a:pPr>
                      <a:r>
                        <a:rPr lang="en-US" sz="3100" dirty="0">
                          <a:effectLst/>
                        </a:rPr>
                        <a:t>Emotional Awareness</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nchor="ctr"/>
                </a:tc>
                <a:tc>
                  <a:txBody>
                    <a:bodyPr/>
                    <a:lstStyle/>
                    <a:p>
                      <a:pPr marL="0" marR="0" algn="ctr">
                        <a:lnSpc>
                          <a:spcPct val="107000"/>
                        </a:lnSpc>
                        <a:spcBef>
                          <a:spcPts val="0"/>
                        </a:spcBef>
                        <a:spcAft>
                          <a:spcPts val="0"/>
                        </a:spcAft>
                      </a:pPr>
                      <a:r>
                        <a:rPr lang="en-US" sz="3100" dirty="0" smtClean="0">
                          <a:effectLst/>
                        </a:rPr>
                        <a:t>Pain</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nchor="ctr"/>
                </a:tc>
                <a:tc>
                  <a:txBody>
                    <a:bodyPr/>
                    <a:lstStyle/>
                    <a:p>
                      <a:pPr marL="0" marR="0" algn="ctr">
                        <a:lnSpc>
                          <a:spcPct val="107000"/>
                        </a:lnSpc>
                        <a:spcBef>
                          <a:spcPts val="0"/>
                        </a:spcBef>
                        <a:spcAft>
                          <a:spcPts val="0"/>
                        </a:spcAft>
                      </a:pPr>
                      <a:r>
                        <a:rPr lang="en-US" sz="3100" dirty="0">
                          <a:effectLst/>
                        </a:rPr>
                        <a:t>Fatigue</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nchor="ctr"/>
                </a:tc>
              </a:tr>
              <a:tr h="508000">
                <a:tc>
                  <a:txBody>
                    <a:bodyPr/>
                    <a:lstStyle/>
                    <a:p>
                      <a:pPr marL="0" marR="0">
                        <a:lnSpc>
                          <a:spcPct val="107000"/>
                        </a:lnSpc>
                        <a:spcBef>
                          <a:spcPts val="0"/>
                        </a:spcBef>
                        <a:spcAft>
                          <a:spcPts val="0"/>
                        </a:spcAft>
                      </a:pPr>
                      <a:r>
                        <a:rPr lang="en-US" sz="3100" dirty="0" smtClean="0">
                          <a:effectLst/>
                        </a:rPr>
                        <a:t>Hand Scores</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dirty="0">
                          <a:effectLst/>
                        </a:rPr>
                        <a:t>-.17*</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a:effectLst/>
                        </a:rPr>
                        <a:t>-.11</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r>
              <a:tr h="508000">
                <a:tc>
                  <a:txBody>
                    <a:bodyPr/>
                    <a:lstStyle/>
                    <a:p>
                      <a:pPr marL="0" marR="0">
                        <a:lnSpc>
                          <a:spcPct val="107000"/>
                        </a:lnSpc>
                        <a:spcBef>
                          <a:spcPts val="0"/>
                        </a:spcBef>
                        <a:spcAft>
                          <a:spcPts val="0"/>
                        </a:spcAft>
                      </a:pPr>
                      <a:r>
                        <a:rPr lang="en-US" sz="3100" dirty="0">
                          <a:effectLst/>
                        </a:rPr>
                        <a:t>Highest-4</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dirty="0">
                          <a:effectLst/>
                        </a:rPr>
                        <a:t>-.14</a:t>
                      </a:r>
                      <a:r>
                        <a:rPr lang="en-US" sz="3100" dirty="0">
                          <a:solidFill>
                            <a:srgbClr val="FF0000"/>
                          </a:solidFill>
                          <a:effectLst/>
                        </a:rPr>
                        <a:t>*</a:t>
                      </a:r>
                      <a:endParaRPr lang="en-US" sz="3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a:effectLst/>
                        </a:rPr>
                        <a:t>-.11</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r>
              <a:tr h="508000">
                <a:tc>
                  <a:txBody>
                    <a:bodyPr/>
                    <a:lstStyle/>
                    <a:p>
                      <a:pPr marL="0" marR="0">
                        <a:lnSpc>
                          <a:spcPct val="107000"/>
                        </a:lnSpc>
                        <a:spcBef>
                          <a:spcPts val="0"/>
                        </a:spcBef>
                        <a:spcAft>
                          <a:spcPts val="0"/>
                        </a:spcAft>
                      </a:pPr>
                      <a:r>
                        <a:rPr lang="en-US" sz="3100" dirty="0">
                          <a:effectLst/>
                        </a:rPr>
                        <a:t>Highest-20 Unique</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dirty="0">
                          <a:effectLst/>
                        </a:rPr>
                        <a:t>-.21**</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dirty="0">
                          <a:effectLst/>
                        </a:rPr>
                        <a:t>-.16*</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r>
              <a:tr h="508000">
                <a:tc>
                  <a:txBody>
                    <a:bodyPr/>
                    <a:lstStyle/>
                    <a:p>
                      <a:pPr marL="0" marR="0">
                        <a:lnSpc>
                          <a:spcPct val="107000"/>
                        </a:lnSpc>
                        <a:spcBef>
                          <a:spcPts val="0"/>
                        </a:spcBef>
                        <a:spcAft>
                          <a:spcPts val="0"/>
                        </a:spcAft>
                      </a:pPr>
                      <a:r>
                        <a:rPr lang="en-US" sz="3100">
                          <a:effectLst/>
                        </a:rPr>
                        <a:t>Specificity</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dirty="0">
                          <a:effectLst/>
                        </a:rPr>
                        <a:t>-.10</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dirty="0">
                          <a:effectLst/>
                        </a:rPr>
                        <a:t>-.15*</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r>
              <a:tr h="508000">
                <a:tc>
                  <a:txBody>
                    <a:bodyPr/>
                    <a:lstStyle/>
                    <a:p>
                      <a:pPr marL="0" marR="0">
                        <a:lnSpc>
                          <a:spcPct val="107000"/>
                        </a:lnSpc>
                        <a:spcBef>
                          <a:spcPts val="0"/>
                        </a:spcBef>
                        <a:spcAft>
                          <a:spcPts val="0"/>
                        </a:spcAft>
                      </a:pPr>
                      <a:r>
                        <a:rPr lang="en-US" sz="3100" dirty="0">
                          <a:effectLst/>
                        </a:rPr>
                        <a:t>Complexity</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dirty="0">
                          <a:effectLst/>
                        </a:rPr>
                        <a:t>-.14</a:t>
                      </a:r>
                      <a:r>
                        <a:rPr lang="en-US" sz="3100" dirty="0">
                          <a:solidFill>
                            <a:srgbClr val="FF0000"/>
                          </a:solidFill>
                          <a:effectLst/>
                        </a:rPr>
                        <a:t>*</a:t>
                      </a:r>
                      <a:endParaRPr lang="en-US" sz="3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dirty="0">
                          <a:effectLst/>
                        </a:rPr>
                        <a:t>-.11</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r>
              <a:tr h="508000">
                <a:tc>
                  <a:txBody>
                    <a:bodyPr/>
                    <a:lstStyle/>
                    <a:p>
                      <a:pPr marL="0" marR="0">
                        <a:lnSpc>
                          <a:spcPct val="107000"/>
                        </a:lnSpc>
                        <a:spcBef>
                          <a:spcPts val="0"/>
                        </a:spcBef>
                        <a:spcAft>
                          <a:spcPts val="0"/>
                        </a:spcAft>
                      </a:pPr>
                      <a:r>
                        <a:rPr lang="en-US" sz="3100">
                          <a:effectLst/>
                        </a:rPr>
                        <a:t>Granularity</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a:effectLst/>
                        </a:rPr>
                        <a:t>-.17*</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dirty="0">
                          <a:effectLst/>
                        </a:rPr>
                        <a:t>-.15*</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r>
              <a:tr h="508000">
                <a:tc>
                  <a:txBody>
                    <a:bodyPr/>
                    <a:lstStyle/>
                    <a:p>
                      <a:pPr marL="0" marR="0">
                        <a:lnSpc>
                          <a:spcPct val="107000"/>
                        </a:lnSpc>
                        <a:spcBef>
                          <a:spcPts val="0"/>
                        </a:spcBef>
                        <a:spcAft>
                          <a:spcPts val="0"/>
                        </a:spcAft>
                      </a:pPr>
                      <a:r>
                        <a:rPr lang="en-US" sz="3100">
                          <a:effectLst/>
                        </a:rPr>
                        <a:t>Verbosity</a:t>
                      </a:r>
                      <a:endParaRPr lang="en-US" sz="330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dirty="0">
                          <a:effectLst/>
                        </a:rPr>
                        <a:t>-.06</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c>
                  <a:txBody>
                    <a:bodyPr/>
                    <a:lstStyle/>
                    <a:p>
                      <a:pPr marL="274320" marR="0">
                        <a:lnSpc>
                          <a:spcPct val="107000"/>
                        </a:lnSpc>
                        <a:spcBef>
                          <a:spcPts val="0"/>
                        </a:spcBef>
                        <a:spcAft>
                          <a:spcPts val="0"/>
                        </a:spcAft>
                        <a:tabLst>
                          <a:tab pos="182880" algn="dec"/>
                        </a:tabLst>
                      </a:pPr>
                      <a:r>
                        <a:rPr lang="en-US" sz="3100" dirty="0">
                          <a:effectLst/>
                        </a:rPr>
                        <a:t>-.05</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210584" marR="210584" marT="0" marB="0"/>
                </a:tc>
              </a:tr>
            </a:tbl>
          </a:graphicData>
        </a:graphic>
      </p:graphicFrame>
    </p:spTree>
    <p:extLst>
      <p:ext uri="{BB962C8B-B14F-4D97-AF65-F5344CB8AC3E}">
        <p14:creationId xmlns:p14="http://schemas.microsoft.com/office/powerpoint/2010/main" val="1733380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Fibromyalgia (FM) Symptoms</a:t>
            </a:r>
          </a:p>
        </p:txBody>
      </p:sp>
      <p:pic>
        <p:nvPicPr>
          <p:cNvPr id="5" name="Content Placeholder 4"/>
          <p:cNvPicPr>
            <a:picLocks noGrp="1" noChangeAspect="1"/>
          </p:cNvPicPr>
          <p:nvPr>
            <p:ph idx="1"/>
          </p:nvPr>
        </p:nvPicPr>
        <p:blipFill rotWithShape="1">
          <a:blip r:embed="rId3"/>
          <a:srcRect l="13029" r="11761"/>
          <a:stretch/>
        </p:blipFill>
        <p:spPr>
          <a:xfrm>
            <a:off x="658117" y="1399338"/>
            <a:ext cx="2288940" cy="2025226"/>
          </a:xfrm>
          <a:prstGeom prst="rect">
            <a:avLst/>
          </a:prstGeom>
        </p:spPr>
      </p:pic>
      <p:sp>
        <p:nvSpPr>
          <p:cNvPr id="6" name="TextBox 5"/>
          <p:cNvSpPr txBox="1"/>
          <p:nvPr/>
        </p:nvSpPr>
        <p:spPr>
          <a:xfrm>
            <a:off x="1086496" y="3453629"/>
            <a:ext cx="1760482" cy="369332"/>
          </a:xfrm>
          <a:prstGeom prst="rect">
            <a:avLst/>
          </a:prstGeom>
          <a:noFill/>
        </p:spPr>
        <p:txBody>
          <a:bodyPr wrap="none" rtlCol="0">
            <a:spAutoFit/>
          </a:bodyPr>
          <a:lstStyle/>
          <a:p>
            <a:r>
              <a:rPr lang="en-US" dirty="0" smtClean="0"/>
              <a:t>Sinead O’Connor</a:t>
            </a:r>
            <a:endParaRPr lang="en-US" dirty="0"/>
          </a:p>
        </p:txBody>
      </p:sp>
      <p:pic>
        <p:nvPicPr>
          <p:cNvPr id="7" name="Picture 6"/>
          <p:cNvPicPr>
            <a:picLocks noChangeAspect="1"/>
          </p:cNvPicPr>
          <p:nvPr/>
        </p:nvPicPr>
        <p:blipFill rotWithShape="1">
          <a:blip r:embed="rId4"/>
          <a:srcRect l="9607" r="8182" b="10641"/>
          <a:stretch/>
        </p:blipFill>
        <p:spPr>
          <a:xfrm>
            <a:off x="3976311" y="4219405"/>
            <a:ext cx="1857517" cy="2019028"/>
          </a:xfrm>
          <a:prstGeom prst="rect">
            <a:avLst/>
          </a:prstGeom>
        </p:spPr>
      </p:pic>
      <p:sp>
        <p:nvSpPr>
          <p:cNvPr id="8" name="TextBox 7"/>
          <p:cNvSpPr txBox="1"/>
          <p:nvPr/>
        </p:nvSpPr>
        <p:spPr>
          <a:xfrm>
            <a:off x="4099072" y="6246767"/>
            <a:ext cx="1801262" cy="369332"/>
          </a:xfrm>
          <a:prstGeom prst="rect">
            <a:avLst/>
          </a:prstGeom>
          <a:noFill/>
        </p:spPr>
        <p:txBody>
          <a:bodyPr wrap="none" rtlCol="0">
            <a:spAutoFit/>
          </a:bodyPr>
          <a:lstStyle/>
          <a:p>
            <a:r>
              <a:rPr lang="en-US" dirty="0" smtClean="0"/>
              <a:t>Morgan Freeman</a:t>
            </a:r>
            <a:endParaRPr lang="en-US" dirty="0"/>
          </a:p>
        </p:txBody>
      </p:sp>
      <p:sp>
        <p:nvSpPr>
          <p:cNvPr id="11" name="TextBox 10"/>
          <p:cNvSpPr txBox="1"/>
          <p:nvPr/>
        </p:nvSpPr>
        <p:spPr>
          <a:xfrm>
            <a:off x="7075583" y="5949613"/>
            <a:ext cx="1950992" cy="830997"/>
          </a:xfrm>
          <a:prstGeom prst="rect">
            <a:avLst/>
          </a:prstGeom>
          <a:noFill/>
        </p:spPr>
        <p:txBody>
          <a:bodyPr wrap="square" rtlCol="0">
            <a:spAutoFit/>
          </a:bodyPr>
          <a:lstStyle/>
          <a:p>
            <a:r>
              <a:rPr lang="en-US" sz="1200" dirty="0" err="1"/>
              <a:t>Walitt</a:t>
            </a:r>
            <a:r>
              <a:rPr lang="en-US" sz="1200" dirty="0"/>
              <a:t>, </a:t>
            </a:r>
            <a:r>
              <a:rPr lang="en-US" sz="1200" dirty="0" err="1" smtClean="0"/>
              <a:t>Nahin</a:t>
            </a:r>
            <a:r>
              <a:rPr lang="en-US" sz="1200" dirty="0"/>
              <a:t>, </a:t>
            </a:r>
            <a:r>
              <a:rPr lang="en-US" sz="1200" dirty="0" smtClean="0"/>
              <a:t>Katz</a:t>
            </a:r>
            <a:r>
              <a:rPr lang="en-US" sz="1200" dirty="0"/>
              <a:t>, </a:t>
            </a:r>
            <a:r>
              <a:rPr lang="en-US" sz="1200" dirty="0" smtClean="0"/>
              <a:t>Bergman, &amp; Wolfe </a:t>
            </a:r>
            <a:r>
              <a:rPr lang="en-US" sz="1200" dirty="0"/>
              <a:t>(2015</a:t>
            </a:r>
            <a:r>
              <a:rPr lang="en-US" sz="1200" dirty="0" smtClean="0"/>
              <a:t>)</a:t>
            </a:r>
          </a:p>
          <a:p>
            <a:r>
              <a:rPr lang="en-US" sz="1200" dirty="0" smtClean="0"/>
              <a:t>www.cnn.com</a:t>
            </a:r>
          </a:p>
          <a:p>
            <a:r>
              <a:rPr lang="en-US" sz="1200" dirty="0" smtClean="0"/>
              <a:t>blog.backpainrelief.net</a:t>
            </a:r>
            <a:endParaRPr lang="en-US" sz="1200" dirty="0"/>
          </a:p>
        </p:txBody>
      </p:sp>
      <p:sp>
        <p:nvSpPr>
          <p:cNvPr id="14" name="TextBox 13"/>
          <p:cNvSpPr txBox="1"/>
          <p:nvPr/>
        </p:nvSpPr>
        <p:spPr>
          <a:xfrm>
            <a:off x="451850" y="6273756"/>
            <a:ext cx="2405467" cy="369332"/>
          </a:xfrm>
          <a:prstGeom prst="rect">
            <a:avLst/>
          </a:prstGeom>
          <a:noFill/>
        </p:spPr>
        <p:txBody>
          <a:bodyPr wrap="none" rtlCol="0">
            <a:spAutoFit/>
          </a:bodyPr>
          <a:lstStyle/>
          <a:p>
            <a:r>
              <a:rPr lang="en-US" dirty="0" smtClean="0"/>
              <a:t>Michael James Hastings</a:t>
            </a:r>
            <a:endParaRPr lang="en-US" dirty="0"/>
          </a:p>
        </p:txBody>
      </p:sp>
      <p:pic>
        <p:nvPicPr>
          <p:cNvPr id="15" name="Picture 14"/>
          <p:cNvPicPr>
            <a:picLocks noChangeAspect="1"/>
          </p:cNvPicPr>
          <p:nvPr/>
        </p:nvPicPr>
        <p:blipFill rotWithShape="1">
          <a:blip r:embed="rId5"/>
          <a:srcRect l="17948" t="3077" r="14764" b="39887"/>
          <a:stretch/>
        </p:blipFill>
        <p:spPr>
          <a:xfrm>
            <a:off x="750850" y="4072720"/>
            <a:ext cx="1836234" cy="2224001"/>
          </a:xfrm>
          <a:prstGeom prst="rect">
            <a:avLst/>
          </a:prstGeom>
        </p:spPr>
      </p:pic>
      <p:pic>
        <p:nvPicPr>
          <p:cNvPr id="18" name="Picture 17"/>
          <p:cNvPicPr>
            <a:picLocks noChangeAspect="1"/>
          </p:cNvPicPr>
          <p:nvPr/>
        </p:nvPicPr>
        <p:blipFill rotWithShape="1">
          <a:blip r:embed="rId6"/>
          <a:srcRect l="17834" r="5063" b="30075"/>
          <a:stretch/>
        </p:blipFill>
        <p:spPr>
          <a:xfrm>
            <a:off x="6841311" y="1399338"/>
            <a:ext cx="1634272" cy="2335479"/>
          </a:xfrm>
          <a:prstGeom prst="rect">
            <a:avLst/>
          </a:prstGeom>
        </p:spPr>
      </p:pic>
      <p:sp>
        <p:nvSpPr>
          <p:cNvPr id="19" name="TextBox 18"/>
          <p:cNvSpPr txBox="1"/>
          <p:nvPr/>
        </p:nvSpPr>
        <p:spPr>
          <a:xfrm>
            <a:off x="6775196" y="3738563"/>
            <a:ext cx="1886607" cy="369332"/>
          </a:xfrm>
          <a:prstGeom prst="rect">
            <a:avLst/>
          </a:prstGeom>
          <a:noFill/>
        </p:spPr>
        <p:txBody>
          <a:bodyPr wrap="none" rtlCol="0">
            <a:spAutoFit/>
          </a:bodyPr>
          <a:lstStyle/>
          <a:p>
            <a:r>
              <a:rPr lang="en-US" dirty="0" smtClean="0"/>
              <a:t>Mary McDonough</a:t>
            </a:r>
            <a:endParaRPr lang="en-US" dirty="0"/>
          </a:p>
        </p:txBody>
      </p:sp>
      <p:sp>
        <p:nvSpPr>
          <p:cNvPr id="20" name="TextBox 19"/>
          <p:cNvSpPr txBox="1"/>
          <p:nvPr/>
        </p:nvSpPr>
        <p:spPr>
          <a:xfrm>
            <a:off x="4163841" y="3553897"/>
            <a:ext cx="1404615" cy="369332"/>
          </a:xfrm>
          <a:prstGeom prst="rect">
            <a:avLst/>
          </a:prstGeom>
          <a:noFill/>
        </p:spPr>
        <p:txBody>
          <a:bodyPr wrap="none" rtlCol="0">
            <a:spAutoFit/>
          </a:bodyPr>
          <a:lstStyle/>
          <a:p>
            <a:r>
              <a:rPr lang="en-US" dirty="0" smtClean="0"/>
              <a:t>Rosie Hamlin</a:t>
            </a:r>
            <a:endParaRPr lang="en-US" dirty="0"/>
          </a:p>
        </p:txBody>
      </p:sp>
      <p:pic>
        <p:nvPicPr>
          <p:cNvPr id="1028" name="Picture 4" descr="http://bestclassicbands.com/wp-content/uploads/2017/04/rosiehamlinlarg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6311" y="1399338"/>
            <a:ext cx="1779677" cy="2084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830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02271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Relations with Age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Emotional Awareness correlated negatively with age.</a:t>
            </a:r>
          </a:p>
          <a:p>
            <a:r>
              <a:rPr lang="en-US" dirty="0" smtClean="0"/>
              <a:t>Previous research has found positive correlations.</a:t>
            </a:r>
          </a:p>
          <a:p>
            <a:pPr lvl="1"/>
            <a:r>
              <a:rPr lang="en-US" dirty="0" smtClean="0"/>
              <a:t>318 participants, 10-17 </a:t>
            </a:r>
            <a:r>
              <a:rPr lang="en-US" dirty="0" err="1" smtClean="0"/>
              <a:t>yrs</a:t>
            </a:r>
            <a:r>
              <a:rPr lang="en-US" dirty="0" smtClean="0"/>
              <a:t>, </a:t>
            </a:r>
            <a:r>
              <a:rPr lang="en-US" i="1" dirty="0" smtClean="0"/>
              <a:t>r</a:t>
            </a:r>
            <a:r>
              <a:rPr lang="en-US" dirty="0" smtClean="0"/>
              <a:t> = .06, </a:t>
            </a:r>
            <a:r>
              <a:rPr lang="en-US" i="1" dirty="0" smtClean="0"/>
              <a:t>p</a:t>
            </a:r>
            <a:r>
              <a:rPr lang="en-US" dirty="0" smtClean="0"/>
              <a:t> = .26</a:t>
            </a:r>
          </a:p>
          <a:p>
            <a:pPr lvl="1"/>
            <a:r>
              <a:rPr lang="en-US" dirty="0" smtClean="0"/>
              <a:t>574 participants, 8-16 </a:t>
            </a:r>
            <a:r>
              <a:rPr lang="en-US" dirty="0" err="1" smtClean="0"/>
              <a:t>yrs</a:t>
            </a:r>
            <a:r>
              <a:rPr lang="en-US" dirty="0" smtClean="0"/>
              <a:t>, </a:t>
            </a:r>
            <a:r>
              <a:rPr lang="en-US" i="1" dirty="0" smtClean="0"/>
              <a:t>r</a:t>
            </a:r>
            <a:r>
              <a:rPr lang="en-US" dirty="0" smtClean="0"/>
              <a:t> = .19, </a:t>
            </a:r>
            <a:r>
              <a:rPr lang="en-US" i="1" dirty="0" smtClean="0"/>
              <a:t>p</a:t>
            </a:r>
            <a:r>
              <a:rPr lang="en-US" dirty="0" smtClean="0"/>
              <a:t> &lt; .001</a:t>
            </a:r>
          </a:p>
          <a:p>
            <a:pPr lvl="1"/>
            <a:r>
              <a:rPr lang="en-US" dirty="0" smtClean="0"/>
              <a:t>781 participants, 8-13 </a:t>
            </a:r>
            <a:r>
              <a:rPr lang="en-US" dirty="0" err="1" smtClean="0"/>
              <a:t>yrs</a:t>
            </a:r>
            <a:r>
              <a:rPr lang="en-US" dirty="0" smtClean="0"/>
              <a:t>, </a:t>
            </a:r>
            <a:r>
              <a:rPr lang="el-GR" dirty="0" smtClean="0"/>
              <a:t>β</a:t>
            </a:r>
            <a:r>
              <a:rPr lang="en-US" i="1" dirty="0" smtClean="0"/>
              <a:t> </a:t>
            </a:r>
            <a:r>
              <a:rPr lang="en-US" dirty="0" smtClean="0"/>
              <a:t>= .09, </a:t>
            </a:r>
            <a:r>
              <a:rPr lang="en-US" i="1" dirty="0" smtClean="0"/>
              <a:t>p</a:t>
            </a:r>
            <a:r>
              <a:rPr lang="en-US" dirty="0" smtClean="0"/>
              <a:t> &lt; .05 (controlling for sex)</a:t>
            </a:r>
          </a:p>
          <a:p>
            <a:r>
              <a:rPr lang="en-US" dirty="0" smtClean="0"/>
              <a:t>Perhaps younger generations are more emotionally aware.</a:t>
            </a:r>
          </a:p>
          <a:p>
            <a:r>
              <a:rPr lang="en-US" dirty="0"/>
              <a:t>Perhaps FM decreases emotional awareness.</a:t>
            </a:r>
          </a:p>
          <a:p>
            <a:r>
              <a:rPr lang="en-US" dirty="0" smtClean="0"/>
              <a:t>Future research should compare the emotional awareness of FM patients with age-matched controls, or examine the longitudinal effect of FM (and other types of chronic pain) on emotional awareness.</a:t>
            </a:r>
            <a:endParaRPr lang="en-US" dirty="0"/>
          </a:p>
        </p:txBody>
      </p:sp>
    </p:spTree>
    <p:extLst>
      <p:ext uri="{BB962C8B-B14F-4D97-AF65-F5344CB8AC3E}">
        <p14:creationId xmlns:p14="http://schemas.microsoft.com/office/powerpoint/2010/main" val="3052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Verbosity Unrelated to FM</a:t>
            </a:r>
            <a:endParaRPr lang="en-US" dirty="0"/>
          </a:p>
        </p:txBody>
      </p:sp>
      <p:sp>
        <p:nvSpPr>
          <p:cNvPr id="3" name="Content Placeholder 2"/>
          <p:cNvSpPr>
            <a:spLocks noGrp="1"/>
          </p:cNvSpPr>
          <p:nvPr>
            <p:ph idx="1"/>
          </p:nvPr>
        </p:nvSpPr>
        <p:spPr/>
        <p:txBody>
          <a:bodyPr>
            <a:normAutofit fontScale="92500"/>
          </a:bodyPr>
          <a:lstStyle/>
          <a:p>
            <a:r>
              <a:rPr lang="en-US" dirty="0"/>
              <a:t>Previous research has shown that the number of words a person uses to describe their emotions usually has as strong a relationship with criterion variables as the other emotional awareness measures.  </a:t>
            </a:r>
          </a:p>
          <a:p>
            <a:r>
              <a:rPr lang="en-US" dirty="0" smtClean="0"/>
              <a:t>However, in this study, pain </a:t>
            </a:r>
            <a:r>
              <a:rPr lang="en-US" dirty="0"/>
              <a:t>and fatigue were unrelated to </a:t>
            </a:r>
            <a:r>
              <a:rPr lang="en-US" dirty="0" smtClean="0"/>
              <a:t>emotional </a:t>
            </a:r>
            <a:r>
              <a:rPr lang="en-US" dirty="0"/>
              <a:t>v</a:t>
            </a:r>
            <a:r>
              <a:rPr lang="en-US" dirty="0" smtClean="0"/>
              <a:t>erbosity</a:t>
            </a:r>
            <a:r>
              <a:rPr lang="en-US" dirty="0"/>
              <a:t>.  </a:t>
            </a:r>
            <a:r>
              <a:rPr lang="en-US" dirty="0" smtClean="0"/>
              <a:t>There were no significant relationships either </a:t>
            </a:r>
            <a:r>
              <a:rPr lang="en-US" dirty="0"/>
              <a:t>for the bivariate </a:t>
            </a:r>
            <a:r>
              <a:rPr lang="en-US" dirty="0" smtClean="0"/>
              <a:t>correlations </a:t>
            </a:r>
            <a:r>
              <a:rPr lang="en-US" dirty="0"/>
              <a:t>and for the partial </a:t>
            </a:r>
            <a:r>
              <a:rPr lang="en-US" dirty="0" smtClean="0"/>
              <a:t>correlations.</a:t>
            </a:r>
          </a:p>
          <a:p>
            <a:r>
              <a:rPr lang="en-US" dirty="0" smtClean="0"/>
              <a:t> Emotional awareness and expression therapy is probably not effective just because it encourages people to talk about their emotions more.</a:t>
            </a:r>
          </a:p>
          <a:p>
            <a:pPr marL="0" indent="0">
              <a:buNone/>
            </a:pPr>
            <a:endParaRPr lang="en-US" dirty="0"/>
          </a:p>
        </p:txBody>
      </p:sp>
      <p:sp>
        <p:nvSpPr>
          <p:cNvPr id="4" name="TextBox 3"/>
          <p:cNvSpPr txBox="1"/>
          <p:nvPr/>
        </p:nvSpPr>
        <p:spPr>
          <a:xfrm>
            <a:off x="6589402" y="6311899"/>
            <a:ext cx="2414059" cy="461665"/>
          </a:xfrm>
          <a:prstGeom prst="rect">
            <a:avLst/>
          </a:prstGeom>
          <a:noFill/>
        </p:spPr>
        <p:txBody>
          <a:bodyPr wrap="none" rtlCol="0">
            <a:spAutoFit/>
          </a:bodyPr>
          <a:lstStyle/>
          <a:p>
            <a:pPr algn="r"/>
            <a:r>
              <a:rPr lang="en-GB" sz="1200" dirty="0"/>
              <a:t>Barchard, </a:t>
            </a:r>
            <a:r>
              <a:rPr lang="en-GB" sz="1200" dirty="0" err="1" smtClean="0"/>
              <a:t>Bajgar</a:t>
            </a:r>
            <a:r>
              <a:rPr lang="en-GB" sz="1200" dirty="0"/>
              <a:t>, </a:t>
            </a:r>
            <a:r>
              <a:rPr lang="en-GB" sz="1200" dirty="0" smtClean="0"/>
              <a:t>Leaf</a:t>
            </a:r>
            <a:r>
              <a:rPr lang="en-GB" sz="1200" dirty="0"/>
              <a:t>, </a:t>
            </a:r>
            <a:r>
              <a:rPr lang="en-GB" sz="1200" dirty="0" smtClean="0"/>
              <a:t>&amp; </a:t>
            </a:r>
            <a:r>
              <a:rPr lang="en-GB" sz="1200" dirty="0"/>
              <a:t>Lane, </a:t>
            </a:r>
            <a:r>
              <a:rPr lang="en-GB" sz="1200" dirty="0" smtClean="0"/>
              <a:t>2010</a:t>
            </a:r>
          </a:p>
          <a:p>
            <a:pPr algn="r"/>
            <a:r>
              <a:rPr lang="en-US" sz="1200" dirty="0" smtClean="0"/>
              <a:t>Barchard &amp; Picker, 2017</a:t>
            </a:r>
            <a:endParaRPr lang="en-US" sz="1200" dirty="0"/>
          </a:p>
        </p:txBody>
      </p:sp>
    </p:spTree>
    <p:extLst>
      <p:ext uri="{BB962C8B-B14F-4D97-AF65-F5344CB8AC3E}">
        <p14:creationId xmlns:p14="http://schemas.microsoft.com/office/powerpoint/2010/main" val="2603508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Using the Right Words</a:t>
            </a:r>
            <a:br>
              <a:rPr lang="en-US" dirty="0" smtClean="0"/>
            </a:br>
            <a:r>
              <a:rPr lang="en-US" dirty="0" smtClean="0"/>
              <a:t>Relates to FM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Pain and fatigue were both negatively related to </a:t>
            </a:r>
          </a:p>
          <a:p>
            <a:pPr lvl="1"/>
            <a:r>
              <a:rPr lang="en-US" dirty="0" smtClean="0"/>
              <a:t>the </a:t>
            </a:r>
            <a:r>
              <a:rPr lang="en-US" dirty="0"/>
              <a:t>ability to use a variety of emotion </a:t>
            </a:r>
            <a:r>
              <a:rPr lang="en-US" dirty="0" smtClean="0"/>
              <a:t>words </a:t>
            </a:r>
          </a:p>
          <a:p>
            <a:r>
              <a:rPr lang="en-US" dirty="0" smtClean="0"/>
              <a:t>Fatigue </a:t>
            </a:r>
            <a:r>
              <a:rPr lang="en-US" dirty="0"/>
              <a:t>was </a:t>
            </a:r>
            <a:r>
              <a:rPr lang="en-US" dirty="0" smtClean="0"/>
              <a:t>also negatively related </a:t>
            </a:r>
            <a:r>
              <a:rPr lang="en-US" dirty="0"/>
              <a:t>to </a:t>
            </a:r>
            <a:endParaRPr lang="en-US" dirty="0" smtClean="0"/>
          </a:p>
          <a:p>
            <a:pPr lvl="1"/>
            <a:r>
              <a:rPr lang="en-US" dirty="0" smtClean="0"/>
              <a:t>the </a:t>
            </a:r>
            <a:r>
              <a:rPr lang="en-US" dirty="0"/>
              <a:t>tendency to use specific emotion words rather than vague </a:t>
            </a:r>
            <a:r>
              <a:rPr lang="en-US" dirty="0" smtClean="0"/>
              <a:t>ones</a:t>
            </a:r>
          </a:p>
          <a:p>
            <a:r>
              <a:rPr lang="en-US" dirty="0" smtClean="0"/>
              <a:t>Emotional awareness and expression therapy decreases FM pain.  Perhaps it works by increasing the ability to use a variety of emotion words to capture the precise emotion the patient is feeling.</a:t>
            </a:r>
          </a:p>
          <a:p>
            <a:r>
              <a:rPr lang="en-US" dirty="0" smtClean="0"/>
              <a:t>Future research should examine how emotional complexity and granularity change over the course of treatment.</a:t>
            </a:r>
            <a:endParaRPr lang="en-US" dirty="0"/>
          </a:p>
          <a:p>
            <a:endParaRPr lang="en-US" dirty="0"/>
          </a:p>
        </p:txBody>
      </p:sp>
      <p:sp>
        <p:nvSpPr>
          <p:cNvPr id="4" name="TextBox 3"/>
          <p:cNvSpPr txBox="1"/>
          <p:nvPr/>
        </p:nvSpPr>
        <p:spPr>
          <a:xfrm>
            <a:off x="7474583" y="6443979"/>
            <a:ext cx="1365887" cy="276999"/>
          </a:xfrm>
          <a:prstGeom prst="rect">
            <a:avLst/>
          </a:prstGeom>
          <a:noFill/>
        </p:spPr>
        <p:txBody>
          <a:bodyPr wrap="none" rtlCol="0">
            <a:spAutoFit/>
          </a:bodyPr>
          <a:lstStyle/>
          <a:p>
            <a:r>
              <a:rPr lang="en-US" sz="1200" dirty="0"/>
              <a:t>Lumley et al., </a:t>
            </a:r>
            <a:r>
              <a:rPr lang="en-US" sz="1200" dirty="0" smtClean="0"/>
              <a:t>2017</a:t>
            </a:r>
            <a:endParaRPr lang="en-US" sz="1200" dirty="0"/>
          </a:p>
        </p:txBody>
      </p:sp>
    </p:spTree>
    <p:extLst>
      <p:ext uri="{BB962C8B-B14F-4D97-AF65-F5344CB8AC3E}">
        <p14:creationId xmlns:p14="http://schemas.microsoft.com/office/powerpoint/2010/main" val="16657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for Open-Ended Scoring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Measures</a:t>
            </a:r>
          </a:p>
          <a:p>
            <a:pPr lvl="1"/>
            <a:r>
              <a:rPr lang="en-US" dirty="0" smtClean="0"/>
              <a:t>Overall emotional awareness</a:t>
            </a:r>
          </a:p>
          <a:p>
            <a:pPr lvl="2"/>
            <a:r>
              <a:rPr lang="en-US" dirty="0" smtClean="0"/>
              <a:t>Highest-4, Highest-20 Unique</a:t>
            </a:r>
          </a:p>
          <a:p>
            <a:pPr lvl="1"/>
            <a:r>
              <a:rPr lang="en-US" dirty="0" smtClean="0"/>
              <a:t>Emotional Specificity</a:t>
            </a:r>
          </a:p>
          <a:p>
            <a:pPr lvl="1"/>
            <a:r>
              <a:rPr lang="en-US" dirty="0" smtClean="0"/>
              <a:t>Emotional Complexity</a:t>
            </a:r>
          </a:p>
          <a:p>
            <a:pPr lvl="1"/>
            <a:r>
              <a:rPr lang="en-US" dirty="0" smtClean="0"/>
              <a:t>Emotional Granularity</a:t>
            </a:r>
          </a:p>
          <a:p>
            <a:pPr lvl="1"/>
            <a:r>
              <a:rPr lang="en-US" dirty="0" smtClean="0"/>
              <a:t>Emotional Verbosity</a:t>
            </a:r>
          </a:p>
          <a:p>
            <a:r>
              <a:rPr lang="en-US" dirty="0" smtClean="0"/>
              <a:t>Provide the raw responses and a wordlist showing the scores for each word</a:t>
            </a:r>
          </a:p>
          <a:p>
            <a:r>
              <a:rPr lang="en-US" dirty="0" smtClean="0"/>
              <a:t>Can be programmed to add new scoring methods</a:t>
            </a:r>
          </a:p>
          <a:p>
            <a:r>
              <a:rPr lang="en-US" dirty="0" smtClean="0"/>
              <a:t>Freely available at </a:t>
            </a:r>
            <a:r>
              <a:rPr lang="en-GB" dirty="0">
                <a:hlinkClick r:id="rId2"/>
              </a:rPr>
              <a:t>https://github.com/deleaf/poes</a:t>
            </a:r>
            <a:endParaRPr lang="en-US" dirty="0"/>
          </a:p>
        </p:txBody>
      </p:sp>
    </p:spTree>
    <p:extLst>
      <p:ext uri="{BB962C8B-B14F-4D97-AF65-F5344CB8AC3E}">
        <p14:creationId xmlns:p14="http://schemas.microsoft.com/office/powerpoint/2010/main" val="2547038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Research</a:t>
            </a:r>
            <a:endParaRPr lang="en-US" dirty="0"/>
          </a:p>
        </p:txBody>
      </p:sp>
      <p:sp>
        <p:nvSpPr>
          <p:cNvPr id="3" name="Content Placeholder 2"/>
          <p:cNvSpPr>
            <a:spLocks noGrp="1"/>
          </p:cNvSpPr>
          <p:nvPr>
            <p:ph idx="1"/>
          </p:nvPr>
        </p:nvSpPr>
        <p:spPr/>
        <p:txBody>
          <a:bodyPr>
            <a:normAutofit/>
          </a:bodyPr>
          <a:lstStyle/>
          <a:p>
            <a:r>
              <a:rPr lang="en-US" dirty="0" smtClean="0"/>
              <a:t>Friday 2:45 Poster Session</a:t>
            </a:r>
          </a:p>
          <a:p>
            <a:r>
              <a:rPr lang="en-US" dirty="0" smtClean="0"/>
              <a:t>Factor Analysis of</a:t>
            </a:r>
          </a:p>
          <a:p>
            <a:pPr lvl="1"/>
            <a:r>
              <a:rPr lang="en-US" dirty="0" smtClean="0"/>
              <a:t>Using exactly the right words to describe your emotion (precision)</a:t>
            </a:r>
          </a:p>
          <a:p>
            <a:pPr lvl="1"/>
            <a:r>
              <a:rPr lang="en-US" dirty="0"/>
              <a:t>U</a:t>
            </a:r>
            <a:r>
              <a:rPr lang="en-US" dirty="0" smtClean="0"/>
              <a:t>sing a variety of words to describe your emotions (complexity and granularity)</a:t>
            </a:r>
          </a:p>
          <a:p>
            <a:pPr lvl="1"/>
            <a:r>
              <a:rPr lang="en-US" dirty="0" smtClean="0"/>
              <a:t>Using many words to describe your emotions (verbosity)</a:t>
            </a:r>
            <a:endParaRPr lang="en-US" dirty="0"/>
          </a:p>
          <a:p>
            <a:endParaRPr lang="en-US" dirty="0"/>
          </a:p>
        </p:txBody>
      </p:sp>
    </p:spTree>
    <p:extLst>
      <p:ext uri="{BB962C8B-B14F-4D97-AF65-F5344CB8AC3E}">
        <p14:creationId xmlns:p14="http://schemas.microsoft.com/office/powerpoint/2010/main" val="3395610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Contact:</a:t>
            </a:r>
          </a:p>
          <a:p>
            <a:pPr marL="0" indent="0" algn="ctr">
              <a:buNone/>
            </a:pPr>
            <a:endParaRPr lang="en-US" dirty="0"/>
          </a:p>
          <a:p>
            <a:pPr marL="0" indent="0" algn="ctr">
              <a:buNone/>
            </a:pPr>
            <a:r>
              <a:rPr lang="en-US" dirty="0" smtClean="0"/>
              <a:t>kim.barchard@unlv.edu</a:t>
            </a:r>
            <a:endParaRPr lang="en-US" dirty="0"/>
          </a:p>
        </p:txBody>
      </p:sp>
    </p:spTree>
    <p:extLst>
      <p:ext uri="{BB962C8B-B14F-4D97-AF65-F5344CB8AC3E}">
        <p14:creationId xmlns:p14="http://schemas.microsoft.com/office/powerpoint/2010/main" val="3185491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Fibromyalgia (FM) Treatment</a:t>
            </a:r>
          </a:p>
        </p:txBody>
      </p:sp>
      <p:sp>
        <p:nvSpPr>
          <p:cNvPr id="4" name="Content Placeholder 3"/>
          <p:cNvSpPr>
            <a:spLocks noGrp="1"/>
          </p:cNvSpPr>
          <p:nvPr>
            <p:ph idx="1"/>
          </p:nvPr>
        </p:nvSpPr>
        <p:spPr/>
        <p:txBody>
          <a:bodyPr>
            <a:normAutofit/>
          </a:bodyPr>
          <a:lstStyle/>
          <a:p>
            <a:r>
              <a:rPr lang="en-US" dirty="0" smtClean="0"/>
              <a:t>Pain relievers</a:t>
            </a:r>
          </a:p>
          <a:p>
            <a:pPr lvl="1"/>
            <a:r>
              <a:rPr lang="en-US" dirty="0" smtClean="0"/>
              <a:t>Over the counter</a:t>
            </a:r>
          </a:p>
          <a:p>
            <a:pPr lvl="1"/>
            <a:r>
              <a:rPr lang="en-US" dirty="0" smtClean="0"/>
              <a:t>Antidepressants</a:t>
            </a:r>
          </a:p>
          <a:p>
            <a:pPr lvl="1"/>
            <a:r>
              <a:rPr lang="en-US" dirty="0" smtClean="0"/>
              <a:t>Anti-seizure drugs</a:t>
            </a:r>
          </a:p>
          <a:p>
            <a:r>
              <a:rPr lang="en-US" dirty="0" smtClean="0"/>
              <a:t>Muscle relaxants</a:t>
            </a:r>
          </a:p>
          <a:p>
            <a:pPr marL="0" indent="0">
              <a:buNone/>
            </a:pPr>
            <a:endParaRPr lang="en-GB" sz="1200" dirty="0" smtClean="0"/>
          </a:p>
          <a:p>
            <a:pPr marL="0" indent="0">
              <a:buNone/>
            </a:pPr>
            <a:endParaRPr lang="en-GB" sz="1200" dirty="0" smtClean="0"/>
          </a:p>
        </p:txBody>
      </p:sp>
      <p:sp>
        <p:nvSpPr>
          <p:cNvPr id="5" name="TextBox 4"/>
          <p:cNvSpPr txBox="1"/>
          <p:nvPr/>
        </p:nvSpPr>
        <p:spPr>
          <a:xfrm>
            <a:off x="7103791" y="6312208"/>
            <a:ext cx="1514774" cy="276999"/>
          </a:xfrm>
          <a:prstGeom prst="rect">
            <a:avLst/>
          </a:prstGeom>
          <a:noFill/>
        </p:spPr>
        <p:txBody>
          <a:bodyPr wrap="none" rtlCol="0">
            <a:spAutoFit/>
          </a:bodyPr>
          <a:lstStyle/>
          <a:p>
            <a:r>
              <a:rPr lang="en-GB" sz="1200" dirty="0"/>
              <a:t>www.mayoclinic.org</a:t>
            </a:r>
            <a:r>
              <a:rPr lang="en-GB" sz="1200" dirty="0" smtClean="0"/>
              <a:t>/</a:t>
            </a:r>
            <a:endParaRPr lang="en-US" sz="1200" dirty="0"/>
          </a:p>
        </p:txBody>
      </p:sp>
      <p:pic>
        <p:nvPicPr>
          <p:cNvPr id="6" name="Picture 5"/>
          <p:cNvPicPr>
            <a:picLocks noChangeAspect="1"/>
          </p:cNvPicPr>
          <p:nvPr/>
        </p:nvPicPr>
        <p:blipFill>
          <a:blip r:embed="rId3"/>
          <a:stretch>
            <a:fillRect/>
          </a:stretch>
        </p:blipFill>
        <p:spPr>
          <a:xfrm>
            <a:off x="5399640" y="1922269"/>
            <a:ext cx="2143125" cy="2143125"/>
          </a:xfrm>
          <a:prstGeom prst="rect">
            <a:avLst/>
          </a:prstGeom>
        </p:spPr>
      </p:pic>
    </p:spTree>
    <p:extLst>
      <p:ext uri="{BB962C8B-B14F-4D97-AF65-F5344CB8AC3E}">
        <p14:creationId xmlns:p14="http://schemas.microsoft.com/office/powerpoint/2010/main" val="4196437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Fibromyalgia (FM) Treatment</a:t>
            </a:r>
          </a:p>
        </p:txBody>
      </p:sp>
      <p:sp>
        <p:nvSpPr>
          <p:cNvPr id="4" name="Content Placeholder 3"/>
          <p:cNvSpPr>
            <a:spLocks noGrp="1"/>
          </p:cNvSpPr>
          <p:nvPr>
            <p:ph idx="1"/>
          </p:nvPr>
        </p:nvSpPr>
        <p:spPr/>
        <p:txBody>
          <a:bodyPr>
            <a:normAutofit/>
          </a:bodyPr>
          <a:lstStyle/>
          <a:p>
            <a:r>
              <a:rPr lang="en-US" dirty="0" smtClean="0"/>
              <a:t>Pain relievers</a:t>
            </a:r>
          </a:p>
          <a:p>
            <a:pPr lvl="1"/>
            <a:r>
              <a:rPr lang="en-US" dirty="0" smtClean="0"/>
              <a:t>Over the counter</a:t>
            </a:r>
          </a:p>
          <a:p>
            <a:pPr lvl="1"/>
            <a:r>
              <a:rPr lang="en-US" dirty="0" smtClean="0"/>
              <a:t>Antidepressants</a:t>
            </a:r>
          </a:p>
          <a:p>
            <a:pPr lvl="1"/>
            <a:r>
              <a:rPr lang="en-US" dirty="0" smtClean="0"/>
              <a:t>Anti-seizure drugs</a:t>
            </a:r>
          </a:p>
          <a:p>
            <a:r>
              <a:rPr lang="en-US" dirty="0" smtClean="0"/>
              <a:t>Muscle relaxants</a:t>
            </a:r>
          </a:p>
          <a:p>
            <a:r>
              <a:rPr lang="en-US" dirty="0" smtClean="0"/>
              <a:t>Physical therapy</a:t>
            </a:r>
          </a:p>
          <a:p>
            <a:r>
              <a:rPr lang="en-US" dirty="0" smtClean="0"/>
              <a:t>Occupational therapy</a:t>
            </a:r>
          </a:p>
          <a:p>
            <a:pPr marL="0" indent="0">
              <a:buNone/>
            </a:pPr>
            <a:endParaRPr lang="en-GB" sz="1200" dirty="0" smtClean="0"/>
          </a:p>
          <a:p>
            <a:pPr marL="0" indent="0">
              <a:buNone/>
            </a:pPr>
            <a:endParaRPr lang="en-GB" sz="1200" dirty="0" smtClean="0"/>
          </a:p>
        </p:txBody>
      </p:sp>
      <p:sp>
        <p:nvSpPr>
          <p:cNvPr id="5" name="TextBox 4"/>
          <p:cNvSpPr txBox="1"/>
          <p:nvPr/>
        </p:nvSpPr>
        <p:spPr>
          <a:xfrm>
            <a:off x="7103791" y="6312208"/>
            <a:ext cx="1514774" cy="276999"/>
          </a:xfrm>
          <a:prstGeom prst="rect">
            <a:avLst/>
          </a:prstGeom>
          <a:noFill/>
        </p:spPr>
        <p:txBody>
          <a:bodyPr wrap="none" rtlCol="0">
            <a:spAutoFit/>
          </a:bodyPr>
          <a:lstStyle/>
          <a:p>
            <a:r>
              <a:rPr lang="en-GB" sz="1200" dirty="0"/>
              <a:t>www.mayoclinic.org</a:t>
            </a:r>
            <a:r>
              <a:rPr lang="en-GB" sz="1200" dirty="0" smtClean="0"/>
              <a:t>/</a:t>
            </a:r>
            <a:endParaRPr lang="en-US" sz="1200" dirty="0"/>
          </a:p>
        </p:txBody>
      </p:sp>
      <p:pic>
        <p:nvPicPr>
          <p:cNvPr id="3" name="Picture 2"/>
          <p:cNvPicPr>
            <a:picLocks noChangeAspect="1"/>
          </p:cNvPicPr>
          <p:nvPr/>
        </p:nvPicPr>
        <p:blipFill rotWithShape="1">
          <a:blip r:embed="rId3"/>
          <a:srcRect l="4520" t="5425" r="3085" b="6955"/>
          <a:stretch/>
        </p:blipFill>
        <p:spPr>
          <a:xfrm>
            <a:off x="445608" y="5018047"/>
            <a:ext cx="4646781" cy="1717289"/>
          </a:xfrm>
          <a:prstGeom prst="rect">
            <a:avLst/>
          </a:prstGeom>
        </p:spPr>
      </p:pic>
      <p:pic>
        <p:nvPicPr>
          <p:cNvPr id="6" name="Picture 5"/>
          <p:cNvPicPr>
            <a:picLocks noChangeAspect="1"/>
          </p:cNvPicPr>
          <p:nvPr/>
        </p:nvPicPr>
        <p:blipFill>
          <a:blip r:embed="rId4"/>
          <a:stretch>
            <a:fillRect/>
          </a:stretch>
        </p:blipFill>
        <p:spPr>
          <a:xfrm>
            <a:off x="5399640" y="1922269"/>
            <a:ext cx="2143125" cy="2143125"/>
          </a:xfrm>
          <a:prstGeom prst="rect">
            <a:avLst/>
          </a:prstGeom>
        </p:spPr>
      </p:pic>
    </p:spTree>
    <p:extLst>
      <p:ext uri="{BB962C8B-B14F-4D97-AF65-F5344CB8AC3E}">
        <p14:creationId xmlns:p14="http://schemas.microsoft.com/office/powerpoint/2010/main" val="1418272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Fibromyalgia (FM) </a:t>
            </a:r>
            <a:r>
              <a:rPr lang="en-US" dirty="0" smtClean="0"/>
              <a:t>Causes</a:t>
            </a:r>
            <a:endParaRPr lang="en-US" dirty="0"/>
          </a:p>
        </p:txBody>
      </p:sp>
      <p:sp>
        <p:nvSpPr>
          <p:cNvPr id="4" name="Content Placeholder 3"/>
          <p:cNvSpPr>
            <a:spLocks noGrp="1"/>
          </p:cNvSpPr>
          <p:nvPr>
            <p:ph idx="1"/>
          </p:nvPr>
        </p:nvSpPr>
        <p:spPr>
          <a:xfrm>
            <a:off x="628650" y="1825625"/>
            <a:ext cx="7953466" cy="4351338"/>
          </a:xfrm>
        </p:spPr>
        <p:txBody>
          <a:bodyPr>
            <a:normAutofit/>
          </a:bodyPr>
          <a:lstStyle/>
          <a:p>
            <a:r>
              <a:rPr lang="en-US" dirty="0" smtClean="0"/>
              <a:t>Pain receptors are overly sensitive</a:t>
            </a:r>
          </a:p>
          <a:p>
            <a:r>
              <a:rPr lang="en-US" dirty="0" smtClean="0"/>
              <a:t>Neurotransmitters are out of balance</a:t>
            </a:r>
          </a:p>
          <a:p>
            <a:r>
              <a:rPr lang="en-US" dirty="0" smtClean="0"/>
              <a:t>Deep phase of sleep is disrupted</a:t>
            </a:r>
          </a:p>
          <a:p>
            <a:endParaRPr lang="en-US" dirty="0"/>
          </a:p>
          <a:p>
            <a:pPr marL="0" indent="0">
              <a:buNone/>
            </a:pPr>
            <a:endParaRPr lang="en-GB" sz="1200" dirty="0" smtClean="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p:txBody>
      </p:sp>
      <p:sp>
        <p:nvSpPr>
          <p:cNvPr id="3" name="TextBox 2"/>
          <p:cNvSpPr txBox="1"/>
          <p:nvPr/>
        </p:nvSpPr>
        <p:spPr>
          <a:xfrm>
            <a:off x="6077879" y="6176963"/>
            <a:ext cx="2607958" cy="830997"/>
          </a:xfrm>
          <a:prstGeom prst="rect">
            <a:avLst/>
          </a:prstGeom>
          <a:noFill/>
        </p:spPr>
        <p:txBody>
          <a:bodyPr wrap="none" rtlCol="0">
            <a:spAutoFit/>
          </a:bodyPr>
          <a:lstStyle/>
          <a:p>
            <a:pPr algn="r"/>
            <a:r>
              <a:rPr lang="en-GB" sz="1200" dirty="0" smtClean="0"/>
              <a:t>www.mayoclinic.org</a:t>
            </a:r>
          </a:p>
          <a:p>
            <a:pPr algn="r"/>
            <a:r>
              <a:rPr lang="en-GB" sz="1200" dirty="0" smtClean="0"/>
              <a:t>www.webmd.com</a:t>
            </a:r>
          </a:p>
          <a:p>
            <a:pPr algn="r"/>
            <a:r>
              <a:rPr lang="en-GB" sz="1200" dirty="0"/>
              <a:t>Van </a:t>
            </a:r>
            <a:r>
              <a:rPr lang="en-GB" sz="1200" dirty="0" err="1"/>
              <a:t>Houdenhove</a:t>
            </a:r>
            <a:r>
              <a:rPr lang="en-GB" sz="1200" dirty="0"/>
              <a:t>, </a:t>
            </a:r>
            <a:r>
              <a:rPr lang="en-GB" sz="1200" dirty="0" err="1"/>
              <a:t>Egle</a:t>
            </a:r>
            <a:r>
              <a:rPr lang="en-GB" sz="1200" dirty="0"/>
              <a:t>, &amp; </a:t>
            </a:r>
            <a:r>
              <a:rPr lang="en-GB" sz="1200" dirty="0" err="1"/>
              <a:t>Luyten</a:t>
            </a:r>
            <a:r>
              <a:rPr lang="en-GB" sz="1200" dirty="0"/>
              <a:t>, 2005</a:t>
            </a:r>
            <a:endParaRPr lang="en-US" sz="1200" dirty="0"/>
          </a:p>
          <a:p>
            <a:pPr algn="r"/>
            <a:endParaRPr lang="en-GB" sz="1200" dirty="0" smtClean="0"/>
          </a:p>
        </p:txBody>
      </p:sp>
    </p:spTree>
    <p:extLst>
      <p:ext uri="{BB962C8B-B14F-4D97-AF65-F5344CB8AC3E}">
        <p14:creationId xmlns:p14="http://schemas.microsoft.com/office/powerpoint/2010/main" val="3831349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Fibromyalgia (FM) </a:t>
            </a:r>
            <a:r>
              <a:rPr lang="en-US" dirty="0" smtClean="0"/>
              <a:t>Causes</a:t>
            </a:r>
            <a:endParaRPr lang="en-US" dirty="0"/>
          </a:p>
        </p:txBody>
      </p:sp>
      <p:sp>
        <p:nvSpPr>
          <p:cNvPr id="4" name="Content Placeholder 3"/>
          <p:cNvSpPr>
            <a:spLocks noGrp="1"/>
          </p:cNvSpPr>
          <p:nvPr>
            <p:ph idx="1"/>
          </p:nvPr>
        </p:nvSpPr>
        <p:spPr>
          <a:xfrm>
            <a:off x="628650" y="1825625"/>
            <a:ext cx="7953466" cy="4351338"/>
          </a:xfrm>
        </p:spPr>
        <p:txBody>
          <a:bodyPr>
            <a:normAutofit/>
          </a:bodyPr>
          <a:lstStyle/>
          <a:p>
            <a:r>
              <a:rPr lang="en-US" dirty="0" smtClean="0"/>
              <a:t>Pain receptors are overly sensitive</a:t>
            </a:r>
          </a:p>
          <a:p>
            <a:r>
              <a:rPr lang="en-US" dirty="0" smtClean="0"/>
              <a:t>Neurotransmitters are out of balance</a:t>
            </a:r>
          </a:p>
          <a:p>
            <a:r>
              <a:rPr lang="en-US" dirty="0" smtClean="0"/>
              <a:t>Sleep disturbances</a:t>
            </a:r>
          </a:p>
          <a:p>
            <a:endParaRPr lang="en-US" dirty="0"/>
          </a:p>
          <a:p>
            <a:r>
              <a:rPr lang="en-US" dirty="0" smtClean="0"/>
              <a:t>More common after:</a:t>
            </a:r>
          </a:p>
          <a:p>
            <a:pPr lvl="1"/>
            <a:r>
              <a:rPr lang="en-US" dirty="0" smtClean="0"/>
              <a:t>Injury &amp; surgery</a:t>
            </a:r>
          </a:p>
          <a:p>
            <a:pPr lvl="1"/>
            <a:endParaRPr lang="en-GB" sz="1200" dirty="0" smtClean="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p:txBody>
      </p:sp>
      <p:sp>
        <p:nvSpPr>
          <p:cNvPr id="3" name="TextBox 2"/>
          <p:cNvSpPr txBox="1"/>
          <p:nvPr/>
        </p:nvSpPr>
        <p:spPr>
          <a:xfrm>
            <a:off x="6077879" y="6176963"/>
            <a:ext cx="2607958" cy="830997"/>
          </a:xfrm>
          <a:prstGeom prst="rect">
            <a:avLst/>
          </a:prstGeom>
          <a:noFill/>
        </p:spPr>
        <p:txBody>
          <a:bodyPr wrap="none" rtlCol="0">
            <a:spAutoFit/>
          </a:bodyPr>
          <a:lstStyle/>
          <a:p>
            <a:pPr algn="r"/>
            <a:r>
              <a:rPr lang="en-GB" sz="1200" dirty="0" smtClean="0"/>
              <a:t>www.mayoclinic.org</a:t>
            </a:r>
          </a:p>
          <a:p>
            <a:pPr algn="r"/>
            <a:r>
              <a:rPr lang="en-GB" sz="1200" dirty="0" smtClean="0"/>
              <a:t>www.webmd.com</a:t>
            </a:r>
          </a:p>
          <a:p>
            <a:pPr algn="r"/>
            <a:r>
              <a:rPr lang="en-GB" sz="1200" dirty="0"/>
              <a:t>Van </a:t>
            </a:r>
            <a:r>
              <a:rPr lang="en-GB" sz="1200" dirty="0" err="1"/>
              <a:t>Houdenhove</a:t>
            </a:r>
            <a:r>
              <a:rPr lang="en-GB" sz="1200" dirty="0"/>
              <a:t>, </a:t>
            </a:r>
            <a:r>
              <a:rPr lang="en-GB" sz="1200" dirty="0" err="1"/>
              <a:t>Egle</a:t>
            </a:r>
            <a:r>
              <a:rPr lang="en-GB" sz="1200" dirty="0"/>
              <a:t>, &amp; </a:t>
            </a:r>
            <a:r>
              <a:rPr lang="en-GB" sz="1200" dirty="0" err="1"/>
              <a:t>Luyten</a:t>
            </a:r>
            <a:r>
              <a:rPr lang="en-GB" sz="1200" dirty="0"/>
              <a:t>, 2005</a:t>
            </a:r>
            <a:endParaRPr lang="en-US" sz="1200" dirty="0"/>
          </a:p>
          <a:p>
            <a:pPr algn="r"/>
            <a:endParaRPr lang="en-GB" sz="1200" dirty="0" smtClean="0"/>
          </a:p>
        </p:txBody>
      </p:sp>
    </p:spTree>
    <p:extLst>
      <p:ext uri="{BB962C8B-B14F-4D97-AF65-F5344CB8AC3E}">
        <p14:creationId xmlns:p14="http://schemas.microsoft.com/office/powerpoint/2010/main" val="595438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Fibromyalgia (FM) </a:t>
            </a:r>
            <a:r>
              <a:rPr lang="en-US" dirty="0" smtClean="0"/>
              <a:t>Causes</a:t>
            </a:r>
            <a:endParaRPr lang="en-US" dirty="0"/>
          </a:p>
        </p:txBody>
      </p:sp>
      <p:sp>
        <p:nvSpPr>
          <p:cNvPr id="4" name="Content Placeholder 3"/>
          <p:cNvSpPr>
            <a:spLocks noGrp="1"/>
          </p:cNvSpPr>
          <p:nvPr>
            <p:ph idx="1"/>
          </p:nvPr>
        </p:nvSpPr>
        <p:spPr>
          <a:xfrm>
            <a:off x="628650" y="1825625"/>
            <a:ext cx="7953466" cy="4351338"/>
          </a:xfrm>
        </p:spPr>
        <p:txBody>
          <a:bodyPr>
            <a:normAutofit/>
          </a:bodyPr>
          <a:lstStyle/>
          <a:p>
            <a:r>
              <a:rPr lang="en-US" dirty="0" smtClean="0"/>
              <a:t>Pain receptors are overly sensitive</a:t>
            </a:r>
          </a:p>
          <a:p>
            <a:r>
              <a:rPr lang="en-US" dirty="0" smtClean="0"/>
              <a:t>Neurotransmitters are out of balance</a:t>
            </a:r>
          </a:p>
          <a:p>
            <a:r>
              <a:rPr lang="en-US" dirty="0" smtClean="0"/>
              <a:t>Sleep disturbances</a:t>
            </a:r>
          </a:p>
          <a:p>
            <a:endParaRPr lang="en-US" dirty="0"/>
          </a:p>
          <a:p>
            <a:r>
              <a:rPr lang="en-US" dirty="0" smtClean="0"/>
              <a:t>More common after:</a:t>
            </a:r>
          </a:p>
          <a:p>
            <a:pPr lvl="1"/>
            <a:r>
              <a:rPr lang="en-US" dirty="0" smtClean="0"/>
              <a:t>Injury &amp; surgery</a:t>
            </a:r>
          </a:p>
          <a:p>
            <a:pPr lvl="1"/>
            <a:r>
              <a:rPr lang="en-US" dirty="0" smtClean="0"/>
              <a:t>Trauma &amp; stress</a:t>
            </a:r>
          </a:p>
          <a:p>
            <a:pPr marL="0" indent="0">
              <a:buNone/>
            </a:pPr>
            <a:endParaRPr lang="en-GB" sz="1200" dirty="0" smtClean="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p:txBody>
      </p:sp>
      <p:sp>
        <p:nvSpPr>
          <p:cNvPr id="3" name="TextBox 2"/>
          <p:cNvSpPr txBox="1"/>
          <p:nvPr/>
        </p:nvSpPr>
        <p:spPr>
          <a:xfrm>
            <a:off x="6077879" y="6176963"/>
            <a:ext cx="2607958" cy="830997"/>
          </a:xfrm>
          <a:prstGeom prst="rect">
            <a:avLst/>
          </a:prstGeom>
          <a:noFill/>
        </p:spPr>
        <p:txBody>
          <a:bodyPr wrap="none" rtlCol="0">
            <a:spAutoFit/>
          </a:bodyPr>
          <a:lstStyle/>
          <a:p>
            <a:pPr algn="r"/>
            <a:r>
              <a:rPr lang="en-GB" sz="1200" dirty="0" smtClean="0"/>
              <a:t>www.mayoclinic.org</a:t>
            </a:r>
          </a:p>
          <a:p>
            <a:pPr algn="r"/>
            <a:r>
              <a:rPr lang="en-GB" sz="1200" dirty="0" smtClean="0"/>
              <a:t>www.webmd.com</a:t>
            </a:r>
          </a:p>
          <a:p>
            <a:pPr algn="r"/>
            <a:r>
              <a:rPr lang="en-GB" sz="1200" dirty="0"/>
              <a:t>Van </a:t>
            </a:r>
            <a:r>
              <a:rPr lang="en-GB" sz="1200" dirty="0" err="1"/>
              <a:t>Houdenhove</a:t>
            </a:r>
            <a:r>
              <a:rPr lang="en-GB" sz="1200" dirty="0"/>
              <a:t>, </a:t>
            </a:r>
            <a:r>
              <a:rPr lang="en-GB" sz="1200" dirty="0" err="1"/>
              <a:t>Egle</a:t>
            </a:r>
            <a:r>
              <a:rPr lang="en-GB" sz="1200" dirty="0"/>
              <a:t>, &amp; </a:t>
            </a:r>
            <a:r>
              <a:rPr lang="en-GB" sz="1200" dirty="0" err="1"/>
              <a:t>Luyten</a:t>
            </a:r>
            <a:r>
              <a:rPr lang="en-GB" sz="1200" dirty="0"/>
              <a:t>, 2005</a:t>
            </a:r>
            <a:endParaRPr lang="en-US" sz="1200" dirty="0"/>
          </a:p>
          <a:p>
            <a:pPr algn="r"/>
            <a:endParaRPr lang="en-GB" sz="1200" dirty="0" smtClean="0"/>
          </a:p>
        </p:txBody>
      </p:sp>
      <p:pic>
        <p:nvPicPr>
          <p:cNvPr id="5" name="Picture 4"/>
          <p:cNvPicPr>
            <a:picLocks noChangeAspect="1"/>
          </p:cNvPicPr>
          <p:nvPr/>
        </p:nvPicPr>
        <p:blipFill>
          <a:blip r:embed="rId3"/>
          <a:stretch>
            <a:fillRect/>
          </a:stretch>
        </p:blipFill>
        <p:spPr>
          <a:xfrm>
            <a:off x="4676077" y="3571665"/>
            <a:ext cx="3906039" cy="2605298"/>
          </a:xfrm>
          <a:prstGeom prst="rect">
            <a:avLst/>
          </a:prstGeom>
        </p:spPr>
      </p:pic>
    </p:spTree>
    <p:extLst>
      <p:ext uri="{BB962C8B-B14F-4D97-AF65-F5344CB8AC3E}">
        <p14:creationId xmlns:p14="http://schemas.microsoft.com/office/powerpoint/2010/main" val="3324138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Fibromyalgia (FM) </a:t>
            </a:r>
            <a:r>
              <a:rPr lang="en-US" dirty="0" smtClean="0"/>
              <a:t>Mood Issues</a:t>
            </a:r>
            <a:endParaRPr lang="en-US" dirty="0"/>
          </a:p>
        </p:txBody>
      </p:sp>
      <p:sp>
        <p:nvSpPr>
          <p:cNvPr id="4" name="Content Placeholder 3"/>
          <p:cNvSpPr>
            <a:spLocks noGrp="1"/>
          </p:cNvSpPr>
          <p:nvPr>
            <p:ph idx="1"/>
          </p:nvPr>
        </p:nvSpPr>
        <p:spPr>
          <a:xfrm>
            <a:off x="628650" y="1825625"/>
            <a:ext cx="7953466" cy="678561"/>
          </a:xfrm>
        </p:spPr>
        <p:txBody>
          <a:bodyPr>
            <a:normAutofit/>
          </a:bodyPr>
          <a:lstStyle/>
          <a:p>
            <a:r>
              <a:rPr lang="en-US" dirty="0" smtClean="0"/>
              <a:t>Often accompanied by depression and anxiety</a:t>
            </a:r>
          </a:p>
          <a:p>
            <a:pPr marL="0" indent="0">
              <a:buNone/>
            </a:pPr>
            <a:endParaRPr lang="en-GB" sz="1200" dirty="0" smtClean="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a:p>
            <a:pPr marL="0" indent="0">
              <a:buNone/>
            </a:pPr>
            <a:endParaRPr lang="en-GB" sz="1200" dirty="0"/>
          </a:p>
          <a:p>
            <a:pPr marL="0" indent="0">
              <a:buNone/>
            </a:pPr>
            <a:endParaRPr lang="en-GB" sz="1200" dirty="0" smtClean="0"/>
          </a:p>
        </p:txBody>
      </p:sp>
      <p:sp>
        <p:nvSpPr>
          <p:cNvPr id="3" name="TextBox 2"/>
          <p:cNvSpPr txBox="1"/>
          <p:nvPr/>
        </p:nvSpPr>
        <p:spPr>
          <a:xfrm>
            <a:off x="5992215" y="6311899"/>
            <a:ext cx="2608022" cy="646331"/>
          </a:xfrm>
          <a:prstGeom prst="rect">
            <a:avLst/>
          </a:prstGeom>
          <a:noFill/>
        </p:spPr>
        <p:txBody>
          <a:bodyPr wrap="none" rtlCol="0">
            <a:spAutoFit/>
          </a:bodyPr>
          <a:lstStyle/>
          <a:p>
            <a:pPr algn="r"/>
            <a:r>
              <a:rPr lang="en-US" sz="1200" dirty="0"/>
              <a:t>Lumley et al., </a:t>
            </a:r>
            <a:r>
              <a:rPr lang="en-US" sz="1200" dirty="0" smtClean="0"/>
              <a:t>2017</a:t>
            </a:r>
          </a:p>
          <a:p>
            <a:pPr algn="r"/>
            <a:r>
              <a:rPr lang="en-GB" sz="1200" dirty="0"/>
              <a:t>Van </a:t>
            </a:r>
            <a:r>
              <a:rPr lang="en-GB" sz="1200" dirty="0" err="1"/>
              <a:t>Houdenhove</a:t>
            </a:r>
            <a:r>
              <a:rPr lang="en-GB" sz="1200" dirty="0"/>
              <a:t>, </a:t>
            </a:r>
            <a:r>
              <a:rPr lang="en-GB" sz="1200" dirty="0" err="1"/>
              <a:t>Egle</a:t>
            </a:r>
            <a:r>
              <a:rPr lang="en-GB" sz="1200" dirty="0"/>
              <a:t>, &amp; </a:t>
            </a:r>
            <a:r>
              <a:rPr lang="en-GB" sz="1200" dirty="0" err="1"/>
              <a:t>Luyten</a:t>
            </a:r>
            <a:r>
              <a:rPr lang="en-GB" sz="1200" dirty="0"/>
              <a:t>, 2005</a:t>
            </a:r>
            <a:endParaRPr lang="en-US" sz="1200" dirty="0"/>
          </a:p>
          <a:p>
            <a:pPr algn="r"/>
            <a:endParaRPr lang="en-US" sz="1200" dirty="0"/>
          </a:p>
        </p:txBody>
      </p:sp>
      <p:pic>
        <p:nvPicPr>
          <p:cNvPr id="5" name="Picture 4"/>
          <p:cNvPicPr>
            <a:picLocks noChangeAspect="1"/>
          </p:cNvPicPr>
          <p:nvPr/>
        </p:nvPicPr>
        <p:blipFill>
          <a:blip r:embed="rId3"/>
          <a:stretch>
            <a:fillRect/>
          </a:stretch>
        </p:blipFill>
        <p:spPr>
          <a:xfrm>
            <a:off x="4676077" y="3571665"/>
            <a:ext cx="3906039" cy="2605298"/>
          </a:xfrm>
          <a:prstGeom prst="rect">
            <a:avLst/>
          </a:prstGeom>
        </p:spPr>
      </p:pic>
    </p:spTree>
    <p:extLst>
      <p:ext uri="{BB962C8B-B14F-4D97-AF65-F5344CB8AC3E}">
        <p14:creationId xmlns:p14="http://schemas.microsoft.com/office/powerpoint/2010/main" val="42192738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896</TotalTime>
  <Words>3395</Words>
  <Application>Microsoft Office PowerPoint</Application>
  <PresentationFormat>On-screen Show (4:3)</PresentationFormat>
  <Paragraphs>534</Paragraphs>
  <Slides>36</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Times New Roman</vt:lpstr>
      <vt:lpstr>Office Theme</vt:lpstr>
      <vt:lpstr>The Relation of Emotional Awareness to Fibromyalgia Symptoms</vt:lpstr>
      <vt:lpstr>Fibromyalgia (FM) Symptoms</vt:lpstr>
      <vt:lpstr>Fibromyalgia (FM) Symptoms</vt:lpstr>
      <vt:lpstr>Fibromyalgia (FM) Treatment</vt:lpstr>
      <vt:lpstr>Fibromyalgia (FM) Treatment</vt:lpstr>
      <vt:lpstr>Fibromyalgia (FM) Causes</vt:lpstr>
      <vt:lpstr>Fibromyalgia (FM) Causes</vt:lpstr>
      <vt:lpstr>Fibromyalgia (FM) Causes</vt:lpstr>
      <vt:lpstr>Fibromyalgia (FM) Mood Issues</vt:lpstr>
      <vt:lpstr>Fibromyalgia (FM) Mood Issues</vt:lpstr>
      <vt:lpstr>Fibromyalgia (FM) Mood Issues</vt:lpstr>
      <vt:lpstr>Fibromyalgia (FM) Mood Issues</vt:lpstr>
      <vt:lpstr>This Study</vt:lpstr>
      <vt:lpstr>Method</vt:lpstr>
      <vt:lpstr>Participants</vt:lpstr>
      <vt:lpstr>Measures</vt:lpstr>
      <vt:lpstr>Measures</vt:lpstr>
      <vt:lpstr>Measures</vt:lpstr>
      <vt:lpstr>Measures</vt:lpstr>
      <vt:lpstr>Measures</vt:lpstr>
      <vt:lpstr>Measures</vt:lpstr>
      <vt:lpstr>Measures</vt:lpstr>
      <vt:lpstr>Measures</vt:lpstr>
      <vt:lpstr>Measures</vt:lpstr>
      <vt:lpstr>Results</vt:lpstr>
      <vt:lpstr>Sex Differences in Emotional Awareness</vt:lpstr>
      <vt:lpstr>Correlations with Age</vt:lpstr>
      <vt:lpstr>Correlations with FM</vt:lpstr>
      <vt:lpstr>Partial Correlations with FM</vt:lpstr>
      <vt:lpstr>Discussion</vt:lpstr>
      <vt:lpstr>1. Relations with Age</vt:lpstr>
      <vt:lpstr>2. Verbosity Unrelated to FM</vt:lpstr>
      <vt:lpstr>3. Using the Right Words Relates to FM</vt:lpstr>
      <vt:lpstr>Program for Open-Ended Scoring</vt:lpstr>
      <vt:lpstr>Related Research</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Barchard</dc:creator>
  <cp:lastModifiedBy>Kimberly Barchard</cp:lastModifiedBy>
  <cp:revision>75</cp:revision>
  <dcterms:created xsi:type="dcterms:W3CDTF">2018-04-09T01:38:22Z</dcterms:created>
  <dcterms:modified xsi:type="dcterms:W3CDTF">2018-05-02T17:47:29Z</dcterms:modified>
</cp:coreProperties>
</file>